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1"/>
  </p:notesMasterIdLst>
  <p:sldIdLst>
    <p:sldId id="263" r:id="rId2"/>
    <p:sldId id="286" r:id="rId3"/>
    <p:sldId id="265" r:id="rId4"/>
    <p:sldId id="336" r:id="rId5"/>
    <p:sldId id="266" r:id="rId6"/>
    <p:sldId id="337" r:id="rId7"/>
    <p:sldId id="267" r:id="rId8"/>
    <p:sldId id="333" r:id="rId9"/>
    <p:sldId id="268" r:id="rId10"/>
    <p:sldId id="334" r:id="rId11"/>
    <p:sldId id="269" r:id="rId12"/>
    <p:sldId id="335" r:id="rId13"/>
    <p:sldId id="270" r:id="rId14"/>
    <p:sldId id="271" r:id="rId15"/>
    <p:sldId id="272" r:id="rId16"/>
    <p:sldId id="273" r:id="rId17"/>
    <p:sldId id="275" r:id="rId18"/>
    <p:sldId id="274" r:id="rId19"/>
    <p:sldId id="276" r:id="rId20"/>
    <p:sldId id="277" r:id="rId21"/>
    <p:sldId id="278" r:id="rId22"/>
    <p:sldId id="280" r:id="rId23"/>
    <p:sldId id="279" r:id="rId24"/>
    <p:sldId id="281" r:id="rId25"/>
    <p:sldId id="282" r:id="rId26"/>
    <p:sldId id="283" r:id="rId27"/>
    <p:sldId id="284" r:id="rId28"/>
    <p:sldId id="285" r:id="rId29"/>
    <p:sldId id="287" r:id="rId30"/>
    <p:sldId id="322" r:id="rId31"/>
    <p:sldId id="323" r:id="rId32"/>
    <p:sldId id="324" r:id="rId33"/>
    <p:sldId id="325" r:id="rId34"/>
    <p:sldId id="326" r:id="rId35"/>
    <p:sldId id="327" r:id="rId36"/>
    <p:sldId id="328" r:id="rId37"/>
    <p:sldId id="329" r:id="rId38"/>
    <p:sldId id="330" r:id="rId39"/>
    <p:sldId id="331" r:id="rId40"/>
  </p:sldIdLst>
  <p:sldSz cx="12192000" cy="6858000"/>
  <p:notesSz cx="6858000" cy="9144000"/>
  <p:embeddedFontLst>
    <p:embeddedFont>
      <p:font typeface="AppleSDGothicNeoB00" panose="02000503000000000000" pitchFamily="2" charset="-127"/>
      <p:regular r:id="rId42"/>
    </p:embeddedFont>
    <p:embeddedFont>
      <p:font typeface="AppleSDGothicNeoEB00" panose="02000503000000000000" pitchFamily="2" charset="-127"/>
      <p:regular r:id="rId43"/>
    </p:embeddedFont>
    <p:embeddedFont>
      <p:font typeface="AppleSDGothicNeoL00" panose="02000503000000000000" pitchFamily="2" charset="-127"/>
      <p:regular r:id="rId44"/>
    </p:embeddedFont>
    <p:embeddedFont>
      <p:font typeface="AppleSDGothicNeoM00" panose="02000503000000000000" pitchFamily="2" charset="-127"/>
      <p:regular r:id="rId45"/>
    </p:embeddedFont>
    <p:embeddedFont>
      <p:font typeface="Sequel Sans Black Body" panose="020B0600000101010101" charset="0"/>
      <p:regular r:id="rId46"/>
    </p:embeddedFont>
    <p:embeddedFont>
      <p:font typeface="Sequel Sans Semi Bold Body" panose="020B0600000101010101" charset="0"/>
      <p:regular r:id="rId47"/>
    </p:embeddedFont>
    <p:embeddedFont>
      <p:font typeface="맑은 고딕" panose="020B0503020000020004" pitchFamily="50" charset="-127"/>
      <p:regular r:id="rId48"/>
      <p:bold r:id="rId4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A498"/>
    <a:srgbClr val="EA514E"/>
    <a:srgbClr val="F0A724"/>
    <a:srgbClr val="28223F"/>
    <a:srgbClr val="171520"/>
    <a:srgbClr val="6656A0"/>
    <a:srgbClr val="FBD2C5"/>
    <a:srgbClr val="F15423"/>
    <a:srgbClr val="F4AF80"/>
    <a:srgbClr val="2A23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340" y="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/Relationships>
</file>

<file path=ppt/media/image1.pn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C93DF-D05F-4D65-94B9-7846AC4250A1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2F20AF-6BCE-4083-AEB1-A8196AD53E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62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83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22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34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20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40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9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2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116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12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213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678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42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1B1F24"/>
            </a:gs>
            <a:gs pos="0">
              <a:srgbClr val="2A234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026891" y="1775097"/>
            <a:ext cx="6138219" cy="3697016"/>
            <a:chOff x="3026891" y="1775097"/>
            <a:chExt cx="6138219" cy="3697016"/>
          </a:xfrm>
        </p:grpSpPr>
        <p:grpSp>
          <p:nvGrpSpPr>
            <p:cNvPr id="9" name="그룹 8"/>
            <p:cNvGrpSpPr/>
            <p:nvPr/>
          </p:nvGrpSpPr>
          <p:grpSpPr>
            <a:xfrm>
              <a:off x="3026891" y="1775097"/>
              <a:ext cx="6138219" cy="1797191"/>
              <a:chOff x="3026891" y="2032275"/>
              <a:chExt cx="6138219" cy="1797191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4199487" y="2032275"/>
                <a:ext cx="37930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Sequel Sans Semi Bold Body" panose="020B0603050000020004" pitchFamily="34" charset="0"/>
                  </a:rPr>
                  <a:t>Actual investment with</a:t>
                </a:r>
                <a:endParaRPr lang="ko-KR" altLang="en-US" sz="2400" dirty="0">
                  <a:solidFill>
                    <a:schemeClr val="bg1"/>
                  </a:solidFill>
                  <a:latin typeface="Sequel Sans Semi Bold Body" panose="020B0603050000020004" pitchFamily="34" charset="0"/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3026891" y="2259806"/>
                <a:ext cx="6138219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600" dirty="0">
                    <a:solidFill>
                      <a:schemeClr val="bg1"/>
                    </a:solidFill>
                    <a:latin typeface="Sequel Sans Black Body" panose="020B0703050000020004" pitchFamily="34" charset="0"/>
                  </a:rPr>
                  <a:t>X-Trader</a:t>
                </a:r>
                <a:endParaRPr lang="ko-KR" altLang="en-US" sz="9600" dirty="0">
                  <a:solidFill>
                    <a:schemeClr val="bg1"/>
                  </a:solidFill>
                  <a:latin typeface="Sequel Sans Black Body" panose="020B0703050000020004" pitchFamily="34" charset="0"/>
                </a:endParaRP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3966251" y="3428756"/>
              <a:ext cx="42594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X-Trader </a:t>
              </a:r>
              <a:r>
                <a:rPr lang="ko-KR" altLang="en-US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활용 실전 투자</a:t>
              </a: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3414713" y="4614863"/>
              <a:ext cx="5257800" cy="857250"/>
              <a:chOff x="3414713" y="4421981"/>
              <a:chExt cx="5257800" cy="857250"/>
            </a:xfrm>
          </p:grpSpPr>
          <p:sp>
            <p:nvSpPr>
              <p:cNvPr id="8" name="모서리가 둥근 직사각형 7"/>
              <p:cNvSpPr/>
              <p:nvPr/>
            </p:nvSpPr>
            <p:spPr>
              <a:xfrm>
                <a:off x="3414713" y="4421981"/>
                <a:ext cx="5257800" cy="85725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928591" y="4624087"/>
                <a:ext cx="433484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7F7F7F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02</a:t>
                </a:r>
                <a:r>
                  <a:rPr lang="ko-KR" altLang="en-US" sz="2400" dirty="0">
                    <a:solidFill>
                      <a:srgbClr val="7F7F7F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장 </a:t>
                </a:r>
                <a:r>
                  <a:rPr lang="en-US" altLang="ko-KR" sz="2400" dirty="0">
                    <a:solidFill>
                      <a:srgbClr val="7F7F7F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- </a:t>
                </a:r>
                <a:r>
                  <a:rPr lang="ko-KR" altLang="en-US" sz="2400" dirty="0">
                    <a:solidFill>
                      <a:srgbClr val="7F7F7F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r>
                  <a:rPr lang="ko-KR" altLang="en-US" sz="2400" dirty="0">
                    <a:gradFill>
                      <a:gsLst>
                        <a:gs pos="100000">
                          <a:srgbClr val="1B1F24"/>
                        </a:gs>
                        <a:gs pos="0">
                          <a:srgbClr val="2A2342"/>
                        </a:gs>
                      </a:gsLst>
                      <a:lin ang="5400000" scaled="1"/>
                    </a:gra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기초 개념 </a:t>
                </a:r>
                <a:r>
                  <a:rPr lang="en-US" altLang="ko-KR" sz="2400" dirty="0">
                    <a:gradFill>
                      <a:gsLst>
                        <a:gs pos="100000">
                          <a:srgbClr val="1B1F24"/>
                        </a:gs>
                        <a:gs pos="0">
                          <a:srgbClr val="2A2342"/>
                        </a:gs>
                      </a:gsLst>
                      <a:lin ang="5400000" scaled="1"/>
                    </a:gra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 </a:t>
                </a:r>
                <a:r>
                  <a:rPr lang="ko-KR" altLang="en-US" sz="2400" dirty="0">
                    <a:gradFill>
                      <a:gsLst>
                        <a:gs pos="100000">
                          <a:srgbClr val="1B1F24"/>
                        </a:gs>
                        <a:gs pos="0">
                          <a:srgbClr val="2A2342"/>
                        </a:gs>
                      </a:gsLst>
                      <a:lin ang="5400000" scaled="1"/>
                    </a:gra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차트 및 지표 </a:t>
                </a:r>
                <a:r>
                  <a:rPr lang="en-US" altLang="ko-KR" sz="2400" dirty="0">
                    <a:gradFill>
                      <a:gsLst>
                        <a:gs pos="100000">
                          <a:srgbClr val="1B1F24"/>
                        </a:gs>
                        <a:gs pos="0">
                          <a:srgbClr val="2A2342"/>
                        </a:gs>
                      </a:gsLst>
                      <a:lin ang="5400000" scaled="1"/>
                    </a:gra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)</a:t>
                </a:r>
                <a:endPara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7358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469599" y="2003755"/>
            <a:ext cx="3252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1-2-1.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양봉 상세 사례 </a:t>
            </a:r>
          </a:p>
        </p:txBody>
      </p:sp>
    </p:spTree>
    <p:extLst>
      <p:ext uri="{BB962C8B-B14F-4D97-AF65-F5344CB8AC3E}">
        <p14:creationId xmlns:p14="http://schemas.microsoft.com/office/powerpoint/2010/main" val="2570422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469599" y="2003755"/>
            <a:ext cx="3252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1-3-1.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음봉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상세 설명 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571FFCC-BA3D-1EFD-7B78-00F882711240}"/>
              </a:ext>
            </a:extLst>
          </p:cNvPr>
          <p:cNvGrpSpPr/>
          <p:nvPr/>
        </p:nvGrpSpPr>
        <p:grpSpPr>
          <a:xfrm>
            <a:off x="5175716" y="2852774"/>
            <a:ext cx="1840568" cy="2622021"/>
            <a:chOff x="5175716" y="2852774"/>
            <a:chExt cx="1840568" cy="2622021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887B6A4-9CEC-4167-16C0-A82EBAFA8D2E}"/>
                </a:ext>
              </a:extLst>
            </p:cNvPr>
            <p:cNvSpPr txBox="1"/>
            <p:nvPr/>
          </p:nvSpPr>
          <p:spPr>
            <a:xfrm>
              <a:off x="5175716" y="4643798"/>
              <a:ext cx="184056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망치형 캔들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하락세일때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상승세일때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FEC707F-2A36-592D-ED26-E727699B4017}"/>
                </a:ext>
              </a:extLst>
            </p:cNvPr>
            <p:cNvGrpSpPr/>
            <p:nvPr/>
          </p:nvGrpSpPr>
          <p:grpSpPr>
            <a:xfrm>
              <a:off x="5410755" y="2852774"/>
              <a:ext cx="560866" cy="1600458"/>
              <a:chOff x="4883194" y="2526974"/>
              <a:chExt cx="560866" cy="1600458"/>
            </a:xfrm>
          </p:grpSpPr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ED56B685-C8C2-EBBE-E9F1-746B6448C0FB}"/>
                  </a:ext>
                </a:extLst>
              </p:cNvPr>
              <p:cNvSpPr/>
              <p:nvPr/>
            </p:nvSpPr>
            <p:spPr>
              <a:xfrm>
                <a:off x="4883194" y="2526974"/>
                <a:ext cx="560866" cy="374976"/>
              </a:xfrm>
              <a:prstGeom prst="roundRect">
                <a:avLst>
                  <a:gd name="adj" fmla="val 5901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FC84C70C-36C1-30D7-40F9-2419289B98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63627" y="2552700"/>
                <a:ext cx="0" cy="1574732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EA51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40B3B01E-DBDC-9305-6E84-47ED450F7838}"/>
                </a:ext>
              </a:extLst>
            </p:cNvPr>
            <p:cNvGrpSpPr/>
            <p:nvPr/>
          </p:nvGrpSpPr>
          <p:grpSpPr>
            <a:xfrm>
              <a:off x="6220380" y="2852774"/>
              <a:ext cx="560866" cy="1600458"/>
              <a:chOff x="5692819" y="2526974"/>
              <a:chExt cx="560866" cy="1600458"/>
            </a:xfrm>
          </p:grpSpPr>
          <p:sp>
            <p:nvSpPr>
              <p:cNvPr id="7" name="사각형: 둥근 모서리 6">
                <a:extLst>
                  <a:ext uri="{FF2B5EF4-FFF2-40B4-BE49-F238E27FC236}">
                    <a16:creationId xmlns:a16="http://schemas.microsoft.com/office/drawing/2014/main" id="{FF88A701-7AA2-B504-841F-E5EDEC8D0BE2}"/>
                  </a:ext>
                </a:extLst>
              </p:cNvPr>
              <p:cNvSpPr/>
              <p:nvPr/>
            </p:nvSpPr>
            <p:spPr>
              <a:xfrm>
                <a:off x="5692819" y="2526974"/>
                <a:ext cx="560866" cy="190567"/>
              </a:xfrm>
              <a:prstGeom prst="roundRect">
                <a:avLst>
                  <a:gd name="adj" fmla="val 5901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E886504F-8FCD-41CB-9082-335E254F56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3252" y="2552700"/>
                <a:ext cx="0" cy="1574732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EA51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EB96DDA-84B3-325E-18A9-473F87943460}"/>
              </a:ext>
            </a:extLst>
          </p:cNvPr>
          <p:cNvGrpSpPr/>
          <p:nvPr/>
        </p:nvGrpSpPr>
        <p:grpSpPr>
          <a:xfrm>
            <a:off x="8159594" y="2859205"/>
            <a:ext cx="1840568" cy="2609158"/>
            <a:chOff x="8159594" y="2859205"/>
            <a:chExt cx="1840568" cy="2609158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03E07F36-90B0-B5CE-3188-32AEFF856E2B}"/>
                </a:ext>
              </a:extLst>
            </p:cNvPr>
            <p:cNvGrpSpPr/>
            <p:nvPr/>
          </p:nvGrpSpPr>
          <p:grpSpPr>
            <a:xfrm rot="10800000">
              <a:off x="9204258" y="2859205"/>
              <a:ext cx="560866" cy="1600458"/>
              <a:chOff x="4883194" y="2526974"/>
              <a:chExt cx="560866" cy="1600458"/>
            </a:xfrm>
          </p:grpSpPr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26872979-0421-02F8-389A-E4B1D5E6471D}"/>
                  </a:ext>
                </a:extLst>
              </p:cNvPr>
              <p:cNvSpPr/>
              <p:nvPr/>
            </p:nvSpPr>
            <p:spPr>
              <a:xfrm>
                <a:off x="4883194" y="2526974"/>
                <a:ext cx="560866" cy="374976"/>
              </a:xfrm>
              <a:prstGeom prst="roundRect">
                <a:avLst>
                  <a:gd name="adj" fmla="val 5901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D4B8BA7A-5DE7-B321-1128-ED05B42720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63627" y="2552700"/>
                <a:ext cx="0" cy="1574732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EA51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2F60CCFA-F49B-2029-52C2-748AFEDAA71C}"/>
                </a:ext>
              </a:extLst>
            </p:cNvPr>
            <p:cNvGrpSpPr/>
            <p:nvPr/>
          </p:nvGrpSpPr>
          <p:grpSpPr>
            <a:xfrm rot="10800000">
              <a:off x="8394633" y="2859205"/>
              <a:ext cx="560866" cy="1600458"/>
              <a:chOff x="5692819" y="2526974"/>
              <a:chExt cx="560866" cy="1600458"/>
            </a:xfrm>
          </p:grpSpPr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A811CEF-5615-B979-C517-77AF4F0095CE}"/>
                  </a:ext>
                </a:extLst>
              </p:cNvPr>
              <p:cNvSpPr/>
              <p:nvPr/>
            </p:nvSpPr>
            <p:spPr>
              <a:xfrm>
                <a:off x="5692819" y="2526974"/>
                <a:ext cx="560866" cy="190567"/>
              </a:xfrm>
              <a:prstGeom prst="roundRect">
                <a:avLst>
                  <a:gd name="adj" fmla="val 5901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B5613C8B-C3FA-51F0-2AAE-AB0F90E05D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3252" y="2552700"/>
                <a:ext cx="0" cy="1574732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EA51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90C50D8-14BF-C1C0-EBE9-6FBE358DD30B}"/>
                </a:ext>
              </a:extLst>
            </p:cNvPr>
            <p:cNvSpPr txBox="1"/>
            <p:nvPr/>
          </p:nvSpPr>
          <p:spPr>
            <a:xfrm>
              <a:off x="8159594" y="4637366"/>
              <a:ext cx="184056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역망치형 캔들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하락세일때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상승세일때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CEE173F-775E-8030-0F17-CAB5A2E60957}"/>
              </a:ext>
            </a:extLst>
          </p:cNvPr>
          <p:cNvGrpSpPr/>
          <p:nvPr/>
        </p:nvGrpSpPr>
        <p:grpSpPr>
          <a:xfrm>
            <a:off x="2191838" y="2508705"/>
            <a:ext cx="1255698" cy="2848050"/>
            <a:chOff x="2191838" y="2508705"/>
            <a:chExt cx="1255698" cy="2848050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131E19FF-EFB5-D660-8E5A-DAC9ACF5AB63}"/>
                </a:ext>
              </a:extLst>
            </p:cNvPr>
            <p:cNvSpPr/>
            <p:nvPr/>
          </p:nvSpPr>
          <p:spPr>
            <a:xfrm>
              <a:off x="2691652" y="2970814"/>
              <a:ext cx="560866" cy="1600457"/>
            </a:xfrm>
            <a:prstGeom prst="roundRect">
              <a:avLst>
                <a:gd name="adj" fmla="val 5901"/>
              </a:avLst>
            </a:prstGeom>
            <a:solidFill>
              <a:srgbClr val="EA5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7ACD25F-19BB-821B-75F1-4D3295212F55}"/>
                </a:ext>
              </a:extLst>
            </p:cNvPr>
            <p:cNvSpPr txBox="1"/>
            <p:nvPr/>
          </p:nvSpPr>
          <p:spPr>
            <a:xfrm>
              <a:off x="2496635" y="4771980"/>
              <a:ext cx="95090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장대 </a:t>
              </a:r>
              <a:r>
                <a:rPr lang="ko-KR" altLang="en-US" sz="16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음봉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급락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화살표: 위쪽 3">
              <a:extLst>
                <a:ext uri="{FF2B5EF4-FFF2-40B4-BE49-F238E27FC236}">
                  <a16:creationId xmlns:a16="http://schemas.microsoft.com/office/drawing/2014/main" id="{8B0DBCD1-14B7-BF6F-FEF8-48EC9D11C7AC}"/>
                </a:ext>
              </a:extLst>
            </p:cNvPr>
            <p:cNvSpPr/>
            <p:nvPr/>
          </p:nvSpPr>
          <p:spPr>
            <a:xfrm rot="10800000">
              <a:off x="2191838" y="2508705"/>
              <a:ext cx="304798" cy="2220320"/>
            </a:xfrm>
            <a:prstGeom prst="upArrow">
              <a:avLst/>
            </a:prstGeom>
            <a:gradFill>
              <a:gsLst>
                <a:gs pos="0">
                  <a:srgbClr val="EA514E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8960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469599" y="2003755"/>
            <a:ext cx="3252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1-3-1.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음봉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상세 사례 </a:t>
            </a:r>
          </a:p>
        </p:txBody>
      </p:sp>
    </p:spTree>
    <p:extLst>
      <p:ext uri="{BB962C8B-B14F-4D97-AF65-F5344CB8AC3E}">
        <p14:creationId xmlns:p14="http://schemas.microsoft.com/office/powerpoint/2010/main" val="2121080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3267352" y="2003755"/>
            <a:ext cx="5657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이동 평균선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MA,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Moving</a:t>
            </a: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Average</a:t>
            </a: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646CF7-B50C-04E6-8738-E72218E8E209}"/>
              </a:ext>
            </a:extLst>
          </p:cNvPr>
          <p:cNvSpPr txBox="1"/>
          <p:nvPr/>
        </p:nvSpPr>
        <p:spPr>
          <a:xfrm>
            <a:off x="5702228" y="4060973"/>
            <a:ext cx="3358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일정 기간 내 주가의 산술 평균 값인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주가 이동 평균을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차례로 연결해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만든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</a:t>
            </a:r>
            <a:endParaRPr lang="ko-KR" altLang="en-US" sz="16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B7A54C0-3F0E-190A-EF50-2C8F727AD817}"/>
              </a:ext>
            </a:extLst>
          </p:cNvPr>
          <p:cNvGrpSpPr/>
          <p:nvPr/>
        </p:nvGrpSpPr>
        <p:grpSpPr>
          <a:xfrm>
            <a:off x="3449425" y="4838927"/>
            <a:ext cx="1480568" cy="338554"/>
            <a:chOff x="5354425" y="4709387"/>
            <a:chExt cx="1480568" cy="338554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E5834E2D-2669-152A-0502-DCE5ADE08B7D}"/>
                </a:ext>
              </a:extLst>
            </p:cNvPr>
            <p:cNvSpPr/>
            <p:nvPr/>
          </p:nvSpPr>
          <p:spPr>
            <a:xfrm>
              <a:off x="5354425" y="4737262"/>
              <a:ext cx="282804" cy="282804"/>
            </a:xfrm>
            <a:prstGeom prst="roundRect">
              <a:avLst/>
            </a:prstGeom>
            <a:solidFill>
              <a:srgbClr val="8C4D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D0D7A2E-9A7B-5A53-1278-D0F4CF0489A2}"/>
                </a:ext>
              </a:extLst>
            </p:cNvPr>
            <p:cNvSpPr txBox="1"/>
            <p:nvPr/>
          </p:nvSpPr>
          <p:spPr>
            <a:xfrm>
              <a:off x="5637229" y="4709387"/>
              <a:ext cx="11977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MA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선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E760AD6-84D0-CDF9-4AE7-CAB192C68B48}"/>
              </a:ext>
            </a:extLst>
          </p:cNvPr>
          <p:cNvGrpSpPr/>
          <p:nvPr/>
        </p:nvGrpSpPr>
        <p:grpSpPr>
          <a:xfrm>
            <a:off x="3446435" y="4202375"/>
            <a:ext cx="1464539" cy="338554"/>
            <a:chOff x="5354425" y="5161209"/>
            <a:chExt cx="1464539" cy="338554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0978002E-15AF-0754-89E6-A4594747873B}"/>
                </a:ext>
              </a:extLst>
            </p:cNvPr>
            <p:cNvSpPr/>
            <p:nvPr/>
          </p:nvSpPr>
          <p:spPr>
            <a:xfrm>
              <a:off x="5354425" y="5189084"/>
              <a:ext cx="282804" cy="28280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6818D88-BEE8-4572-35C5-BD9BD4F0F2C4}"/>
                </a:ext>
              </a:extLst>
            </p:cNvPr>
            <p:cNvSpPr txBox="1"/>
            <p:nvPr/>
          </p:nvSpPr>
          <p:spPr>
            <a:xfrm>
              <a:off x="5653259" y="5161209"/>
              <a:ext cx="11657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MA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10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선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50889364-9048-9E19-D51F-727299F71F89}"/>
              </a:ext>
            </a:extLst>
          </p:cNvPr>
          <p:cNvSpPr txBox="1"/>
          <p:nvPr/>
        </p:nvSpPr>
        <p:spPr>
          <a:xfrm>
            <a:off x="5878558" y="4730236"/>
            <a:ext cx="30059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MA</a:t>
            </a:r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한계점</a:t>
            </a:r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최신 트렌드 미 반영</a:t>
            </a:r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평균에 대한 움직임만 명시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EDCB4D2-9DAF-D9C3-F8A9-1946932EFF8D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1876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2149258" y="2003755"/>
            <a:ext cx="789350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지수 이동 평균선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EMA,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Exponential Moving Average</a:t>
            </a: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646CF7-B50C-04E6-8738-E72218E8E209}"/>
              </a:ext>
            </a:extLst>
          </p:cNvPr>
          <p:cNvSpPr txBox="1"/>
          <p:nvPr/>
        </p:nvSpPr>
        <p:spPr>
          <a:xfrm>
            <a:off x="5404361" y="4060973"/>
            <a:ext cx="41793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MA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한계점을 보완하고자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최근의 데이터에 더 높은 가중치를 두어 </a:t>
            </a:r>
            <a:r>
              <a: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평균 계산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B7A54C0-3F0E-190A-EF50-2C8F727AD817}"/>
              </a:ext>
            </a:extLst>
          </p:cNvPr>
          <p:cNvGrpSpPr/>
          <p:nvPr/>
        </p:nvGrpSpPr>
        <p:grpSpPr>
          <a:xfrm>
            <a:off x="3449425" y="4838927"/>
            <a:ext cx="1539078" cy="338554"/>
            <a:chOff x="5354425" y="4709387"/>
            <a:chExt cx="1539078" cy="338554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E5834E2D-2669-152A-0502-DCE5ADE08B7D}"/>
                </a:ext>
              </a:extLst>
            </p:cNvPr>
            <p:cNvSpPr/>
            <p:nvPr/>
          </p:nvSpPr>
          <p:spPr>
            <a:xfrm>
              <a:off x="5354425" y="4737262"/>
              <a:ext cx="282804" cy="282804"/>
            </a:xfrm>
            <a:prstGeom prst="roundRect">
              <a:avLst/>
            </a:prstGeom>
            <a:solidFill>
              <a:srgbClr val="1E3A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D0D7A2E-9A7B-5A53-1278-D0F4CF0489A2}"/>
                </a:ext>
              </a:extLst>
            </p:cNvPr>
            <p:cNvSpPr txBox="1"/>
            <p:nvPr/>
          </p:nvSpPr>
          <p:spPr>
            <a:xfrm>
              <a:off x="5578719" y="4709387"/>
              <a:ext cx="13147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EMA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선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E760AD6-84D0-CDF9-4AE7-CAB192C68B48}"/>
              </a:ext>
            </a:extLst>
          </p:cNvPr>
          <p:cNvGrpSpPr/>
          <p:nvPr/>
        </p:nvGrpSpPr>
        <p:grpSpPr>
          <a:xfrm>
            <a:off x="3449425" y="4202375"/>
            <a:ext cx="1523048" cy="338554"/>
            <a:chOff x="5354425" y="5161209"/>
            <a:chExt cx="1523048" cy="338554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0978002E-15AF-0754-89E6-A4594747873B}"/>
                </a:ext>
              </a:extLst>
            </p:cNvPr>
            <p:cNvSpPr/>
            <p:nvPr/>
          </p:nvSpPr>
          <p:spPr>
            <a:xfrm>
              <a:off x="5354425" y="5189084"/>
              <a:ext cx="282804" cy="282804"/>
            </a:xfrm>
            <a:prstGeom prst="roundRect">
              <a:avLst/>
            </a:prstGeom>
            <a:solidFill>
              <a:srgbClr val="A26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6818D88-BEE8-4572-35C5-BD9BD4F0F2C4}"/>
                </a:ext>
              </a:extLst>
            </p:cNvPr>
            <p:cNvSpPr txBox="1"/>
            <p:nvPr/>
          </p:nvSpPr>
          <p:spPr>
            <a:xfrm>
              <a:off x="5594750" y="5161209"/>
              <a:ext cx="12827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EMA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10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선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8CB2928-2F29-3541-5413-40B011A3CB42}"/>
              </a:ext>
            </a:extLst>
          </p:cNvPr>
          <p:cNvSpPr txBox="1"/>
          <p:nvPr/>
        </p:nvSpPr>
        <p:spPr>
          <a:xfrm>
            <a:off x="5313000" y="4715816"/>
            <a:ext cx="43620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평균을 낼 때 최근의 데이터의 비중을 더 높인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MA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D2DF0-D5E3-23EC-3768-FF032BF2222A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2035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203511" y="2003755"/>
            <a:ext cx="378501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2-2. MA,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EMA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상세 설명</a:t>
            </a:r>
          </a:p>
        </p:txBody>
      </p:sp>
      <p:graphicFrame>
        <p:nvGraphicFramePr>
          <p:cNvPr id="11" name="표 12">
            <a:extLst>
              <a:ext uri="{FF2B5EF4-FFF2-40B4-BE49-F238E27FC236}">
                <a16:creationId xmlns:a16="http://schemas.microsoft.com/office/drawing/2014/main" id="{0368B6F6-04DB-DAA0-ECD5-0205D02720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492742"/>
              </p:ext>
            </p:extLst>
          </p:nvPr>
        </p:nvGraphicFramePr>
        <p:xfrm>
          <a:off x="2197163" y="3333655"/>
          <a:ext cx="7797674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0570">
                  <a:extLst>
                    <a:ext uri="{9D8B030D-6E8A-4147-A177-3AD203B41FA5}">
                      <a16:colId xmlns:a16="http://schemas.microsoft.com/office/drawing/2014/main" val="3503922987"/>
                    </a:ext>
                  </a:extLst>
                </a:gridCol>
                <a:gridCol w="1641776">
                  <a:extLst>
                    <a:ext uri="{9D8B030D-6E8A-4147-A177-3AD203B41FA5}">
                      <a16:colId xmlns:a16="http://schemas.microsoft.com/office/drawing/2014/main" val="1398605815"/>
                    </a:ext>
                  </a:extLst>
                </a:gridCol>
                <a:gridCol w="1641776">
                  <a:extLst>
                    <a:ext uri="{9D8B030D-6E8A-4147-A177-3AD203B41FA5}">
                      <a16:colId xmlns:a16="http://schemas.microsoft.com/office/drawing/2014/main" val="3666240312"/>
                    </a:ext>
                  </a:extLst>
                </a:gridCol>
                <a:gridCol w="1641776">
                  <a:extLst>
                    <a:ext uri="{9D8B030D-6E8A-4147-A177-3AD203B41FA5}">
                      <a16:colId xmlns:a16="http://schemas.microsoft.com/office/drawing/2014/main" val="753825764"/>
                    </a:ext>
                  </a:extLst>
                </a:gridCol>
                <a:gridCol w="1641776">
                  <a:extLst>
                    <a:ext uri="{9D8B030D-6E8A-4147-A177-3AD203B41FA5}">
                      <a16:colId xmlns:a16="http://schemas.microsoft.com/office/drawing/2014/main" val="1643142580"/>
                    </a:ext>
                  </a:extLst>
                </a:gridCol>
              </a:tblGrid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단기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5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10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15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20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56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382335"/>
                  </a:ext>
                </a:extLst>
              </a:tr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중기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60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99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120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113430"/>
                  </a:ext>
                </a:extLst>
              </a:tr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장기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180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선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200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299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38499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9EC85F7-97A9-7C3C-8A59-4C7EF615789A}"/>
              </a:ext>
            </a:extLst>
          </p:cNvPr>
          <p:cNvSpPr txBox="1"/>
          <p:nvPr/>
        </p:nvSpPr>
        <p:spPr>
          <a:xfrm>
            <a:off x="4065636" y="4505169"/>
            <a:ext cx="4060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MA, EMA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는 </a:t>
            </a:r>
            <a:r>
              <a:rPr lang="ko-KR" alt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단기</a:t>
            </a:r>
            <a:r>
              <a:rPr lang="en-US" altLang="ko-KR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  <a:r>
              <a:rPr lang="ko-KR" alt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중기</a:t>
            </a:r>
            <a:r>
              <a:rPr lang="en-US" altLang="ko-KR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  <a:r>
              <a:rPr lang="ko-KR" alt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장기 세가지로 구분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되며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필요에 의해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다양한 수치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로 선택 가능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" name="화살표: 위쪽 14">
            <a:extLst>
              <a:ext uri="{FF2B5EF4-FFF2-40B4-BE49-F238E27FC236}">
                <a16:creationId xmlns:a16="http://schemas.microsoft.com/office/drawing/2014/main" id="{91E23E63-C0B7-8B0A-86CC-E4FBC570EBCC}"/>
              </a:ext>
            </a:extLst>
          </p:cNvPr>
          <p:cNvSpPr/>
          <p:nvPr/>
        </p:nvSpPr>
        <p:spPr>
          <a:xfrm rot="10800000">
            <a:off x="1798730" y="3144908"/>
            <a:ext cx="304798" cy="1112520"/>
          </a:xfrm>
          <a:prstGeom prst="upArrow">
            <a:avLst/>
          </a:prstGeom>
          <a:gradFill>
            <a:gsLst>
              <a:gs pos="0">
                <a:srgbClr val="C55A11"/>
              </a:gs>
              <a:gs pos="8800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E5E1A-EDF3-F814-66B8-86CACEB816D9}"/>
              </a:ext>
            </a:extLst>
          </p:cNvPr>
          <p:cNvSpPr txBox="1"/>
          <p:nvPr/>
        </p:nvSpPr>
        <p:spPr>
          <a:xfrm>
            <a:off x="1304698" y="3593050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구분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7" name="화살표: 위쪽 16">
            <a:extLst>
              <a:ext uri="{FF2B5EF4-FFF2-40B4-BE49-F238E27FC236}">
                <a16:creationId xmlns:a16="http://schemas.microsoft.com/office/drawing/2014/main" id="{4B5FCA6A-40FA-1104-1D2A-A13BAB63F05B}"/>
              </a:ext>
            </a:extLst>
          </p:cNvPr>
          <p:cNvSpPr/>
          <p:nvPr/>
        </p:nvSpPr>
        <p:spPr>
          <a:xfrm rot="5400000">
            <a:off x="5943601" y="-501318"/>
            <a:ext cx="304798" cy="7305421"/>
          </a:xfrm>
          <a:prstGeom prst="upArrow">
            <a:avLst/>
          </a:prstGeom>
          <a:gradFill>
            <a:gsLst>
              <a:gs pos="0">
                <a:srgbClr val="6656A0"/>
              </a:gs>
              <a:gs pos="10000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C3DB23-89E0-F283-E876-45D657505AC2}"/>
              </a:ext>
            </a:extLst>
          </p:cNvPr>
          <p:cNvSpPr txBox="1"/>
          <p:nvPr/>
        </p:nvSpPr>
        <p:spPr>
          <a:xfrm>
            <a:off x="5825733" y="2697267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수치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EF7FF5-6022-3A77-82EB-DD0D676E0F51}"/>
              </a:ext>
            </a:extLst>
          </p:cNvPr>
          <p:cNvSpPr txBox="1"/>
          <p:nvPr/>
        </p:nvSpPr>
        <p:spPr>
          <a:xfrm>
            <a:off x="4019149" y="5174103"/>
            <a:ext cx="4153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이평선들은</a:t>
            </a:r>
            <a:r>
              <a:rPr lang="ko-KR" altLang="en-US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밀집과 발산을 번갈아 반복한다</a:t>
            </a:r>
            <a:r>
              <a:rPr lang="en-US" altLang="ko-KR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2355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184549" y="2003755"/>
            <a:ext cx="182293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정배열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F87B05-3887-0E33-E452-83D38F6C8418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92AEBAE-FB75-40A1-1539-0659BCA05F79}"/>
              </a:ext>
            </a:extLst>
          </p:cNvPr>
          <p:cNvGrpSpPr/>
          <p:nvPr/>
        </p:nvGrpSpPr>
        <p:grpSpPr>
          <a:xfrm>
            <a:off x="1857406" y="3509281"/>
            <a:ext cx="8477189" cy="1386189"/>
            <a:chOff x="1769683" y="3509281"/>
            <a:chExt cx="8477189" cy="138618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BE6302-A424-0EA3-DF78-76D9A435627A}"/>
                </a:ext>
              </a:extLst>
            </p:cNvPr>
            <p:cNvSpPr txBox="1"/>
            <p:nvPr/>
          </p:nvSpPr>
          <p:spPr>
            <a:xfrm>
              <a:off x="5998593" y="3909988"/>
              <a:ext cx="42482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각각의 </a:t>
              </a:r>
              <a:r>
                <a:rPr lang="ko-KR" altLang="en-US" sz="16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이평선이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밀집된 상태에서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</a:t>
              </a: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단기 </a:t>
              </a:r>
              <a:r>
                <a:rPr lang="ko-KR" altLang="en-US" sz="16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이평선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우선으로 위로 상승하기 시작하는 구간</a:t>
              </a: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FB9DC05A-3FA7-CD69-C49C-FB1B29C5A2CB}"/>
                </a:ext>
              </a:extLst>
            </p:cNvPr>
            <p:cNvGrpSpPr/>
            <p:nvPr/>
          </p:nvGrpSpPr>
          <p:grpSpPr>
            <a:xfrm>
              <a:off x="1769683" y="3509281"/>
              <a:ext cx="3763204" cy="1386189"/>
              <a:chOff x="1769683" y="3047261"/>
              <a:chExt cx="3763204" cy="1386189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D7828214-3767-EDC6-8B4D-FA3BD47D8490}"/>
                  </a:ext>
                </a:extLst>
              </p:cNvPr>
              <p:cNvGrpSpPr/>
              <p:nvPr/>
            </p:nvGrpSpPr>
            <p:grpSpPr>
              <a:xfrm rot="19800000">
                <a:off x="1769683" y="3228351"/>
                <a:ext cx="3391499" cy="1205099"/>
                <a:chOff x="5728294" y="852448"/>
                <a:chExt cx="3391499" cy="1205099"/>
              </a:xfrm>
            </p:grpSpPr>
            <p:cxnSp>
              <p:nvCxnSpPr>
                <p:cNvPr id="6" name="직선 연결선 5">
                  <a:extLst>
                    <a:ext uri="{FF2B5EF4-FFF2-40B4-BE49-F238E27FC236}">
                      <a16:creationId xmlns:a16="http://schemas.microsoft.com/office/drawing/2014/main" id="{76886F94-E228-C590-102D-9077600CD0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728294" y="993897"/>
                  <a:ext cx="2616928" cy="959"/>
                </a:xfrm>
                <a:prstGeom prst="line">
                  <a:avLst/>
                </a:prstGeom>
                <a:ln w="57150">
                  <a:solidFill>
                    <a:srgbClr val="F1542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1159942-478D-1E32-A648-B50D314BF969}"/>
                    </a:ext>
                  </a:extLst>
                </p:cNvPr>
                <p:cNvSpPr txBox="1"/>
                <p:nvPr/>
              </p:nvSpPr>
              <p:spPr>
                <a:xfrm>
                  <a:off x="8345222" y="852448"/>
                  <a:ext cx="58862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5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</a:p>
              </p:txBody>
            </p:sp>
            <p:cxnSp>
              <p:nvCxnSpPr>
                <p:cNvPr id="19" name="직선 연결선 18">
                  <a:extLst>
                    <a:ext uri="{FF2B5EF4-FFF2-40B4-BE49-F238E27FC236}">
                      <a16:creationId xmlns:a16="http://schemas.microsoft.com/office/drawing/2014/main" id="{E105E186-F826-9C73-E6D6-21E1E82EB2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731402" y="1218228"/>
                  <a:ext cx="2616928" cy="959"/>
                </a:xfrm>
                <a:prstGeom prst="line">
                  <a:avLst/>
                </a:prstGeom>
                <a:ln w="571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82789AF2-5B7A-C944-3F94-6C712CDC54D6}"/>
                    </a:ext>
                  </a:extLst>
                </p:cNvPr>
                <p:cNvSpPr txBox="1"/>
                <p:nvPr/>
              </p:nvSpPr>
              <p:spPr>
                <a:xfrm>
                  <a:off x="8348330" y="1076779"/>
                  <a:ext cx="67839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10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</a:p>
              </p:txBody>
            </p:sp>
            <p:cxnSp>
              <p:nvCxnSpPr>
                <p:cNvPr id="22" name="직선 연결선 21">
                  <a:extLst>
                    <a:ext uri="{FF2B5EF4-FFF2-40B4-BE49-F238E27FC236}">
                      <a16:creationId xmlns:a16="http://schemas.microsoft.com/office/drawing/2014/main" id="{4C4B92C7-5030-756C-7A86-9F2A7B36C8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728294" y="1442559"/>
                  <a:ext cx="2616928" cy="959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50B284CF-DA2F-2F14-49B6-85CAC87965AF}"/>
                    </a:ext>
                  </a:extLst>
                </p:cNvPr>
                <p:cNvSpPr txBox="1"/>
                <p:nvPr/>
              </p:nvSpPr>
              <p:spPr>
                <a:xfrm>
                  <a:off x="8345222" y="1301110"/>
                  <a:ext cx="70724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20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</a:p>
              </p:txBody>
            </p:sp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91338247-08DD-4079-6D73-F2E911D3B7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728294" y="1666890"/>
                  <a:ext cx="2616928" cy="959"/>
                </a:xfrm>
                <a:prstGeom prst="line">
                  <a:avLst/>
                </a:prstGeom>
                <a:ln w="57150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59BC22F-4072-A1FA-9B37-647D5109CC4A}"/>
                    </a:ext>
                  </a:extLst>
                </p:cNvPr>
                <p:cNvSpPr txBox="1"/>
                <p:nvPr/>
              </p:nvSpPr>
              <p:spPr>
                <a:xfrm>
                  <a:off x="8345222" y="1525441"/>
                  <a:ext cx="71526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60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</a:p>
              </p:txBody>
            </p: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8D5D2520-2AB3-D181-5F92-19842E832F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728294" y="1891219"/>
                  <a:ext cx="2616928" cy="959"/>
                </a:xfrm>
                <a:prstGeom prst="line">
                  <a:avLst/>
                </a:prstGeom>
                <a:ln w="571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8622927-9E75-1F94-58FC-56B6030ABA35}"/>
                    </a:ext>
                  </a:extLst>
                </p:cNvPr>
                <p:cNvSpPr txBox="1"/>
                <p:nvPr/>
              </p:nvSpPr>
              <p:spPr>
                <a:xfrm>
                  <a:off x="8345222" y="1749770"/>
                  <a:ext cx="77457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120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</a:p>
              </p:txBody>
            </p:sp>
          </p:grpSp>
          <p:sp>
            <p:nvSpPr>
              <p:cNvPr id="15" name="화살표: 굽음 14">
                <a:extLst>
                  <a:ext uri="{FF2B5EF4-FFF2-40B4-BE49-F238E27FC236}">
                    <a16:creationId xmlns:a16="http://schemas.microsoft.com/office/drawing/2014/main" id="{68F429B0-53EB-89AB-086E-DDAD821D27BE}"/>
                  </a:ext>
                </a:extLst>
              </p:cNvPr>
              <p:cNvSpPr/>
              <p:nvPr/>
            </p:nvSpPr>
            <p:spPr>
              <a:xfrm rot="14400000" flipV="1">
                <a:off x="4862180" y="3061370"/>
                <a:ext cx="684816" cy="656598"/>
              </a:xfrm>
              <a:prstGeom prst="bentArrow">
                <a:avLst>
                  <a:gd name="adj1" fmla="val 11220"/>
                  <a:gd name="adj2" fmla="val 25000"/>
                  <a:gd name="adj3" fmla="val 28661"/>
                  <a:gd name="adj4" fmla="val 71339"/>
                </a:avLst>
              </a:prstGeom>
              <a:solidFill>
                <a:srgbClr val="25A4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9" name="직사각형 28"/>
          <p:cNvSpPr/>
          <p:nvPr/>
        </p:nvSpPr>
        <p:spPr>
          <a:xfrm>
            <a:off x="5981414" y="448124"/>
            <a:ext cx="5046388" cy="92713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dirty="0"/>
              <a:t>수정 필요</a:t>
            </a:r>
          </a:p>
        </p:txBody>
      </p:sp>
    </p:spTree>
    <p:extLst>
      <p:ext uri="{BB962C8B-B14F-4D97-AF65-F5344CB8AC3E}">
        <p14:creationId xmlns:p14="http://schemas.microsoft.com/office/powerpoint/2010/main" val="4026630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90825" y="2003755"/>
            <a:ext cx="281038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2-3-1.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정배열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사례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F87B05-3887-0E33-E452-83D38F6C8418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9F16EA9-87F7-5B2A-3403-66BC1AD67D5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07ACDED-B456-35F2-5C58-50CC1662C0B5}"/>
              </a:ext>
            </a:extLst>
          </p:cNvPr>
          <p:cNvCxnSpPr>
            <a:cxnSpLocks/>
          </p:cNvCxnSpPr>
          <p:nvPr/>
        </p:nvCxnSpPr>
        <p:spPr>
          <a:xfrm>
            <a:off x="10762779" y="3113741"/>
            <a:ext cx="0" cy="2279271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3E65EA12-275D-BE4F-BAF4-64F042591199}"/>
              </a:ext>
            </a:extLst>
          </p:cNvPr>
          <p:cNvCxnSpPr>
            <a:cxnSpLocks/>
          </p:cNvCxnSpPr>
          <p:nvPr/>
        </p:nvCxnSpPr>
        <p:spPr>
          <a:xfrm>
            <a:off x="4398833" y="3113741"/>
            <a:ext cx="0" cy="2279271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8C1780A-B9D9-4465-5250-2B2CA642E82A}"/>
              </a:ext>
            </a:extLst>
          </p:cNvPr>
          <p:cNvCxnSpPr>
            <a:cxnSpLocks/>
          </p:cNvCxnSpPr>
          <p:nvPr/>
        </p:nvCxnSpPr>
        <p:spPr>
          <a:xfrm>
            <a:off x="4398833" y="5368640"/>
            <a:ext cx="6330820" cy="0"/>
          </a:xfrm>
          <a:prstGeom prst="straightConnector1">
            <a:avLst/>
          </a:prstGeom>
          <a:ln w="19050">
            <a:solidFill>
              <a:srgbClr val="2E75B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F4407CB-2EFE-6EFD-73B2-FFA609032427}"/>
              </a:ext>
            </a:extLst>
          </p:cNvPr>
          <p:cNvSpPr txBox="1"/>
          <p:nvPr/>
        </p:nvSpPr>
        <p:spPr>
          <a:xfrm>
            <a:off x="7205011" y="4991495"/>
            <a:ext cx="718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정배열</a:t>
            </a:r>
            <a:endParaRPr lang="ko-KR" altLang="en-US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981414" y="448124"/>
            <a:ext cx="5046388" cy="92713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dirty="0"/>
              <a:t>수정 필요</a:t>
            </a:r>
          </a:p>
        </p:txBody>
      </p:sp>
    </p:spTree>
    <p:extLst>
      <p:ext uri="{BB962C8B-B14F-4D97-AF65-F5344CB8AC3E}">
        <p14:creationId xmlns:p14="http://schemas.microsoft.com/office/powerpoint/2010/main" val="4002397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7019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파악 기본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172528" y="2003755"/>
            <a:ext cx="184698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2-4.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역배열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F87B05-3887-0E33-E452-83D38F6C8418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2B7F01C-587A-3D5B-08E6-F6A48FD05F2A}"/>
              </a:ext>
            </a:extLst>
          </p:cNvPr>
          <p:cNvGrpSpPr/>
          <p:nvPr/>
        </p:nvGrpSpPr>
        <p:grpSpPr>
          <a:xfrm>
            <a:off x="1774204" y="3548575"/>
            <a:ext cx="8643593" cy="1307600"/>
            <a:chOff x="1901712" y="3548576"/>
            <a:chExt cx="8643593" cy="130760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E613ABB-862A-DD41-F6E3-A38B348176F7}"/>
                </a:ext>
              </a:extLst>
            </p:cNvPr>
            <p:cNvSpPr txBox="1"/>
            <p:nvPr/>
          </p:nvSpPr>
          <p:spPr>
            <a:xfrm>
              <a:off x="5941159" y="3909988"/>
              <a:ext cx="46041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각각의 </a:t>
              </a:r>
              <a:r>
                <a:rPr lang="ko-KR" altLang="en-US" sz="16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이평선이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밀집된 상태에서</a:t>
              </a:r>
              <a:r>
                <a:rPr lang="en-US" altLang="ko-KR" sz="160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</a:t>
              </a:r>
            </a:p>
            <a:p>
              <a:pPr algn="ctr"/>
              <a:r>
                <a:rPr lang="ko-KR" altLang="en-US" sz="160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단기 </a:t>
              </a:r>
              <a:r>
                <a:rPr lang="ko-KR" altLang="en-US" sz="16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이평선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우선으로 </a:t>
              </a:r>
              <a:r>
                <a:rPr lang="ko-KR" altLang="en-US" sz="16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아래로로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상승하기 시작하는 구간</a:t>
              </a: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311644A-8BC0-6A5B-E902-CC2F1762AB85}"/>
                </a:ext>
              </a:extLst>
            </p:cNvPr>
            <p:cNvGrpSpPr/>
            <p:nvPr/>
          </p:nvGrpSpPr>
          <p:grpSpPr>
            <a:xfrm>
              <a:off x="1901712" y="3548576"/>
              <a:ext cx="3668473" cy="1307600"/>
              <a:chOff x="1901712" y="3511184"/>
              <a:chExt cx="3668473" cy="1307600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074013E3-3E90-C83D-393E-B62498B06FEE}"/>
                  </a:ext>
                </a:extLst>
              </p:cNvPr>
              <p:cNvGrpSpPr/>
              <p:nvPr/>
            </p:nvGrpSpPr>
            <p:grpSpPr>
              <a:xfrm rot="1800000">
                <a:off x="1901712" y="3511184"/>
                <a:ext cx="3391500" cy="1205101"/>
                <a:chOff x="5876479" y="3587385"/>
                <a:chExt cx="3391500" cy="1205101"/>
              </a:xfrm>
            </p:grpSpPr>
            <p:cxnSp>
              <p:nvCxnSpPr>
                <p:cNvPr id="30" name="직선 연결선 29">
                  <a:extLst>
                    <a:ext uri="{FF2B5EF4-FFF2-40B4-BE49-F238E27FC236}">
                      <a16:creationId xmlns:a16="http://schemas.microsoft.com/office/drawing/2014/main" id="{3FEB7948-BD64-D82E-B00A-DA66394EC9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76479" y="3728833"/>
                  <a:ext cx="2616928" cy="959"/>
                </a:xfrm>
                <a:prstGeom prst="line">
                  <a:avLst/>
                </a:prstGeom>
                <a:ln w="57150"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FE8123DD-F91C-48C3-087D-A4CED39A95EB}"/>
                    </a:ext>
                  </a:extLst>
                </p:cNvPr>
                <p:cNvSpPr txBox="1"/>
                <p:nvPr/>
              </p:nvSpPr>
              <p:spPr>
                <a:xfrm>
                  <a:off x="8493408" y="3587385"/>
                  <a:ext cx="77457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120</a:t>
                  </a:r>
                  <a:r>
                    <a:rPr lang="ko-KR" altLang="en-US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cxnSp>
              <p:nvCxnSpPr>
                <p:cNvPr id="32" name="직선 연결선 31">
                  <a:extLst>
                    <a:ext uri="{FF2B5EF4-FFF2-40B4-BE49-F238E27FC236}">
                      <a16:creationId xmlns:a16="http://schemas.microsoft.com/office/drawing/2014/main" id="{9A5BD71E-0B00-0CCC-B626-9072D0F8A5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79587" y="3953167"/>
                  <a:ext cx="2616928" cy="959"/>
                </a:xfrm>
                <a:prstGeom prst="line">
                  <a:avLst/>
                </a:prstGeom>
                <a:ln w="57150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0E0587B-EC75-94A4-79BE-E3DC0215E1CF}"/>
                    </a:ext>
                  </a:extLst>
                </p:cNvPr>
                <p:cNvSpPr txBox="1"/>
                <p:nvPr/>
              </p:nvSpPr>
              <p:spPr>
                <a:xfrm>
                  <a:off x="8496517" y="3811718"/>
                  <a:ext cx="71526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60</a:t>
                  </a:r>
                  <a:r>
                    <a:rPr lang="ko-KR" altLang="en-US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cxnSp>
              <p:nvCxnSpPr>
                <p:cNvPr id="34" name="직선 연결선 33">
                  <a:extLst>
                    <a:ext uri="{FF2B5EF4-FFF2-40B4-BE49-F238E27FC236}">
                      <a16:creationId xmlns:a16="http://schemas.microsoft.com/office/drawing/2014/main" id="{7E0D6466-E43B-F07F-2237-E57D84D69B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76481" y="4177496"/>
                  <a:ext cx="2616928" cy="959"/>
                </a:xfrm>
                <a:prstGeom prst="line">
                  <a:avLst/>
                </a:prstGeom>
                <a:ln w="57150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1C654C19-1363-09E0-06F5-2914713E76CD}"/>
                    </a:ext>
                  </a:extLst>
                </p:cNvPr>
                <p:cNvSpPr txBox="1"/>
                <p:nvPr/>
              </p:nvSpPr>
              <p:spPr>
                <a:xfrm>
                  <a:off x="8493409" y="4036046"/>
                  <a:ext cx="70724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20</a:t>
                  </a:r>
                  <a:r>
                    <a:rPr lang="ko-KR" altLang="en-US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cxnSp>
              <p:nvCxnSpPr>
                <p:cNvPr id="36" name="직선 연결선 35">
                  <a:extLst>
                    <a:ext uri="{FF2B5EF4-FFF2-40B4-BE49-F238E27FC236}">
                      <a16:creationId xmlns:a16="http://schemas.microsoft.com/office/drawing/2014/main" id="{13A314C2-B6CE-BCF5-EF0A-107D12933D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76479" y="4401826"/>
                  <a:ext cx="2616928" cy="959"/>
                </a:xfrm>
                <a:prstGeom prst="line">
                  <a:avLst/>
                </a:prstGeom>
                <a:ln w="57150">
                  <a:solidFill>
                    <a:srgbClr val="2E75B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A97807E3-9265-1819-0B92-FD765335D2F9}"/>
                    </a:ext>
                  </a:extLst>
                </p:cNvPr>
                <p:cNvSpPr txBox="1"/>
                <p:nvPr/>
              </p:nvSpPr>
              <p:spPr>
                <a:xfrm>
                  <a:off x="8493409" y="4260378"/>
                  <a:ext cx="67839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10</a:t>
                  </a:r>
                  <a:r>
                    <a:rPr lang="ko-KR" altLang="en-US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cxnSp>
              <p:nvCxnSpPr>
                <p:cNvPr id="38" name="직선 연결선 37">
                  <a:extLst>
                    <a:ext uri="{FF2B5EF4-FFF2-40B4-BE49-F238E27FC236}">
                      <a16:creationId xmlns:a16="http://schemas.microsoft.com/office/drawing/2014/main" id="{D6A5265E-82EF-80F4-05FF-74DE0F6B66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76482" y="4626156"/>
                  <a:ext cx="2616928" cy="959"/>
                </a:xfrm>
                <a:prstGeom prst="line">
                  <a:avLst/>
                </a:prstGeom>
                <a:ln w="57150">
                  <a:solidFill>
                    <a:srgbClr val="F1542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2F103BDB-016B-A1A6-4EDA-326F19849E9F}"/>
                    </a:ext>
                  </a:extLst>
                </p:cNvPr>
                <p:cNvSpPr txBox="1"/>
                <p:nvPr/>
              </p:nvSpPr>
              <p:spPr>
                <a:xfrm>
                  <a:off x="8551117" y="4484709"/>
                  <a:ext cx="58702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5</a:t>
                  </a:r>
                  <a:r>
                    <a:rPr lang="ko-KR" altLang="en-US" sz="140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  <p:sp>
            <p:nvSpPr>
              <p:cNvPr id="7" name="화살표: 굽음 6">
                <a:extLst>
                  <a:ext uri="{FF2B5EF4-FFF2-40B4-BE49-F238E27FC236}">
                    <a16:creationId xmlns:a16="http://schemas.microsoft.com/office/drawing/2014/main" id="{5E88F441-7C57-E968-0EBA-AE8DB65F4955}"/>
                  </a:ext>
                </a:extLst>
              </p:cNvPr>
              <p:cNvSpPr/>
              <p:nvPr/>
            </p:nvSpPr>
            <p:spPr>
              <a:xfrm rot="18000000" flipH="1" flipV="1">
                <a:off x="4899478" y="4148077"/>
                <a:ext cx="684816" cy="656598"/>
              </a:xfrm>
              <a:prstGeom prst="bentArrow">
                <a:avLst>
                  <a:gd name="adj1" fmla="val 11220"/>
                  <a:gd name="adj2" fmla="val 25000"/>
                  <a:gd name="adj3" fmla="val 28661"/>
                  <a:gd name="adj4" fmla="val 71339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7" name="직사각형 26"/>
          <p:cNvSpPr/>
          <p:nvPr/>
        </p:nvSpPr>
        <p:spPr>
          <a:xfrm>
            <a:off x="5981414" y="448124"/>
            <a:ext cx="5046388" cy="92713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dirty="0"/>
              <a:t>수정 필요</a:t>
            </a:r>
          </a:p>
        </p:txBody>
      </p:sp>
    </p:spTree>
    <p:extLst>
      <p:ext uri="{BB962C8B-B14F-4D97-AF65-F5344CB8AC3E}">
        <p14:creationId xmlns:p14="http://schemas.microsoft.com/office/powerpoint/2010/main" val="4115947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78803" y="2003755"/>
            <a:ext cx="283443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2-4-1.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역배열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사례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F87B05-3887-0E33-E452-83D38F6C8418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07ACDED-B456-35F2-5C58-50CC1662C0B5}"/>
              </a:ext>
            </a:extLst>
          </p:cNvPr>
          <p:cNvCxnSpPr>
            <a:cxnSpLocks/>
          </p:cNvCxnSpPr>
          <p:nvPr/>
        </p:nvCxnSpPr>
        <p:spPr>
          <a:xfrm rot="5400000">
            <a:off x="9700779" y="4175741"/>
            <a:ext cx="2124000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3E65EA12-275D-BE4F-BAF4-64F042591199}"/>
              </a:ext>
            </a:extLst>
          </p:cNvPr>
          <p:cNvCxnSpPr>
            <a:cxnSpLocks/>
          </p:cNvCxnSpPr>
          <p:nvPr/>
        </p:nvCxnSpPr>
        <p:spPr>
          <a:xfrm rot="5400000">
            <a:off x="4441012" y="4175741"/>
            <a:ext cx="2124000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8C1780A-B9D9-4465-5250-2B2CA642E82A}"/>
              </a:ext>
            </a:extLst>
          </p:cNvPr>
          <p:cNvCxnSpPr>
            <a:cxnSpLocks/>
          </p:cNvCxnSpPr>
          <p:nvPr/>
        </p:nvCxnSpPr>
        <p:spPr>
          <a:xfrm>
            <a:off x="5503012" y="5237741"/>
            <a:ext cx="5259767" cy="0"/>
          </a:xfrm>
          <a:prstGeom prst="straightConnector1">
            <a:avLst/>
          </a:prstGeom>
          <a:ln w="19050">
            <a:solidFill>
              <a:srgbClr val="2E75B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F4407CB-2EFE-6EFD-73B2-FFA609032427}"/>
              </a:ext>
            </a:extLst>
          </p:cNvPr>
          <p:cNvSpPr txBox="1"/>
          <p:nvPr/>
        </p:nvSpPr>
        <p:spPr>
          <a:xfrm>
            <a:off x="7820922" y="4877087"/>
            <a:ext cx="1128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정배열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전환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A6A2A26-44BF-4A8A-0A09-939C5A180EC0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D0D1533-AA7E-CC83-8258-8B2AA95A617A}"/>
              </a:ext>
            </a:extLst>
          </p:cNvPr>
          <p:cNvCxnSpPr>
            <a:cxnSpLocks/>
          </p:cNvCxnSpPr>
          <p:nvPr/>
        </p:nvCxnSpPr>
        <p:spPr>
          <a:xfrm rot="5400000">
            <a:off x="7534353" y="4175741"/>
            <a:ext cx="2124000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1244FA3-8253-09C3-1FC3-F73FE25FC9A6}"/>
              </a:ext>
            </a:extLst>
          </p:cNvPr>
          <p:cNvCxnSpPr>
            <a:cxnSpLocks/>
          </p:cNvCxnSpPr>
          <p:nvPr/>
        </p:nvCxnSpPr>
        <p:spPr>
          <a:xfrm rot="5400000">
            <a:off x="550561" y="4175741"/>
            <a:ext cx="2124000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27B8234-FEE8-3929-2A29-1E9556E4924D}"/>
              </a:ext>
            </a:extLst>
          </p:cNvPr>
          <p:cNvCxnSpPr>
            <a:cxnSpLocks/>
          </p:cNvCxnSpPr>
          <p:nvPr/>
        </p:nvCxnSpPr>
        <p:spPr>
          <a:xfrm>
            <a:off x="1612561" y="5237741"/>
            <a:ext cx="6983792" cy="0"/>
          </a:xfrm>
          <a:prstGeom prst="straightConnector1">
            <a:avLst/>
          </a:prstGeom>
          <a:ln w="19050">
            <a:solidFill>
              <a:srgbClr val="2E75B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7408195-9281-B109-01C9-5E3A412D7192}"/>
              </a:ext>
            </a:extLst>
          </p:cNvPr>
          <p:cNvSpPr txBox="1"/>
          <p:nvPr/>
        </p:nvSpPr>
        <p:spPr>
          <a:xfrm>
            <a:off x="5292913" y="4877087"/>
            <a:ext cx="718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역배열</a:t>
            </a:r>
            <a:endParaRPr lang="ko-KR" altLang="en-US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981414" y="448124"/>
            <a:ext cx="5046388" cy="92713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dirty="0"/>
              <a:t>수정 필요</a:t>
            </a:r>
          </a:p>
        </p:txBody>
      </p:sp>
    </p:spTree>
    <p:extLst>
      <p:ext uri="{BB962C8B-B14F-4D97-AF65-F5344CB8AC3E}">
        <p14:creationId xmlns:p14="http://schemas.microsoft.com/office/powerpoint/2010/main" val="3447167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E5B1C43-1C6F-39E5-8A96-8681B9DC3B00}"/>
              </a:ext>
            </a:extLst>
          </p:cNvPr>
          <p:cNvSpPr/>
          <p:nvPr/>
        </p:nvSpPr>
        <p:spPr>
          <a:xfrm>
            <a:off x="0" y="1"/>
            <a:ext cx="3551722" cy="6858000"/>
          </a:xfrm>
          <a:prstGeom prst="rect">
            <a:avLst/>
          </a:prstGeom>
          <a:gradFill>
            <a:gsLst>
              <a:gs pos="100000">
                <a:srgbClr val="1B1F24"/>
              </a:gs>
              <a:gs pos="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5F2B45D-22F5-1C80-9E9A-4061BD1999B9}"/>
              </a:ext>
            </a:extLst>
          </p:cNvPr>
          <p:cNvSpPr/>
          <p:nvPr/>
        </p:nvSpPr>
        <p:spPr>
          <a:xfrm>
            <a:off x="3551722" y="1370"/>
            <a:ext cx="864027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34B822-9A82-7C35-B8A3-C1F62305E1FA}"/>
              </a:ext>
            </a:extLst>
          </p:cNvPr>
          <p:cNvSpPr txBox="1"/>
          <p:nvPr/>
        </p:nvSpPr>
        <p:spPr>
          <a:xfrm>
            <a:off x="274608" y="572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목차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98CE892-542B-89D0-426D-C8C2A814462F}"/>
              </a:ext>
            </a:extLst>
          </p:cNvPr>
          <p:cNvGrpSpPr/>
          <p:nvPr/>
        </p:nvGrpSpPr>
        <p:grpSpPr>
          <a:xfrm>
            <a:off x="355652" y="2099505"/>
            <a:ext cx="2256710" cy="4185523"/>
            <a:chOff x="176544" y="1682357"/>
            <a:chExt cx="2256710" cy="4185523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8481F0A-4B60-C520-3BE5-97BB03CC9326}"/>
                </a:ext>
              </a:extLst>
            </p:cNvPr>
            <p:cNvGrpSpPr/>
            <p:nvPr/>
          </p:nvGrpSpPr>
          <p:grpSpPr>
            <a:xfrm>
              <a:off x="176544" y="1682357"/>
              <a:ext cx="1949573" cy="1315495"/>
              <a:chOff x="176544" y="1682357"/>
              <a:chExt cx="1949573" cy="1315495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8EA4175-5BAD-D6A4-CAAE-7738DCB32251}"/>
                  </a:ext>
                </a:extLst>
              </p:cNvPr>
              <p:cNvSpPr txBox="1"/>
              <p:nvPr/>
            </p:nvSpPr>
            <p:spPr>
              <a:xfrm>
                <a:off x="176544" y="1682357"/>
                <a:ext cx="194957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캔들 차트 용어 설명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694071-F444-B140-E3B2-9946C0190F6F}"/>
                  </a:ext>
                </a:extLst>
              </p:cNvPr>
              <p:cNvSpPr txBox="1"/>
              <p:nvPr/>
            </p:nvSpPr>
            <p:spPr>
              <a:xfrm>
                <a:off x="488491" y="2043745"/>
                <a:ext cx="1636987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- 0.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양봉 </a:t>
                </a: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/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음봉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1.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도지와 형태 캔들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- 2.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양봉 상세 설명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- 3.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음봉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상세 설명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8F0CFDA4-14E4-5FFA-3780-1FA6C0AD0FBA}"/>
                </a:ext>
              </a:extLst>
            </p:cNvPr>
            <p:cNvGrpSpPr/>
            <p:nvPr/>
          </p:nvGrpSpPr>
          <p:grpSpPr>
            <a:xfrm>
              <a:off x="176544" y="3259723"/>
              <a:ext cx="2256710" cy="2608157"/>
              <a:chOff x="176544" y="3259723"/>
              <a:chExt cx="2256710" cy="2608157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C60AEB6-CD12-2973-483C-B547E965D16F}"/>
                  </a:ext>
                </a:extLst>
              </p:cNvPr>
              <p:cNvSpPr txBox="1"/>
              <p:nvPr/>
            </p:nvSpPr>
            <p:spPr>
              <a:xfrm>
                <a:off x="176544" y="3259723"/>
                <a:ext cx="159370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주요 지표 설명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DA7C195-F451-0D66-9751-A047BD6D17CF}"/>
                  </a:ext>
                </a:extLst>
              </p:cNvPr>
              <p:cNvSpPr txBox="1"/>
              <p:nvPr/>
            </p:nvSpPr>
            <p:spPr>
              <a:xfrm>
                <a:off x="488491" y="3621111"/>
                <a:ext cx="1944763" cy="22467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- 0.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이동 평균선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1.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지수 이동 평균선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- 2. MA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</a:t>
                </a: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,EMA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상세 설명</a:t>
                </a: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- 3.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정배열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- 4.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역배열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- 5.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병목 현상의 이해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- 6.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골든 크로스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- 7.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데드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크로스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- 8.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이평선의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지지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- 9.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이평선의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저항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2102CAD-CA69-D3FD-0B9C-FF110AED1670}"/>
              </a:ext>
            </a:extLst>
          </p:cNvPr>
          <p:cNvSpPr txBox="1"/>
          <p:nvPr/>
        </p:nvSpPr>
        <p:spPr>
          <a:xfrm>
            <a:off x="4138313" y="3167390"/>
            <a:ext cx="74671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투자를 하기위한 기본적인 차트 분석법을 이해한다</a:t>
            </a:r>
            <a:r>
              <a:rPr lang="en-US" altLang="ko-KR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A4049A-D26E-B741-6C9F-660DCA57D8AC}"/>
              </a:ext>
            </a:extLst>
          </p:cNvPr>
          <p:cNvSpPr txBox="1"/>
          <p:nvPr/>
        </p:nvSpPr>
        <p:spPr>
          <a:xfrm>
            <a:off x="6699106" y="2644169"/>
            <a:ext cx="2345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Lecture Goals</a:t>
            </a:r>
            <a:endParaRPr lang="ko-KR" altLang="en-US" sz="2800" dirty="0">
              <a:solidFill>
                <a:schemeClr val="bg1">
                  <a:lumMod val="7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9C3F7AB-6961-B089-20FA-0C63C9CE55D3}"/>
              </a:ext>
            </a:extLst>
          </p:cNvPr>
          <p:cNvGrpSpPr/>
          <p:nvPr/>
        </p:nvGrpSpPr>
        <p:grpSpPr>
          <a:xfrm>
            <a:off x="274608" y="1520905"/>
            <a:ext cx="3179375" cy="461665"/>
            <a:chOff x="274608" y="1520905"/>
            <a:chExt cx="3179375" cy="46166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6A46052-3CB9-CAA0-A2BA-DFED55003FBF}"/>
                </a:ext>
              </a:extLst>
            </p:cNvPr>
            <p:cNvSpPr txBox="1"/>
            <p:nvPr/>
          </p:nvSpPr>
          <p:spPr>
            <a:xfrm>
              <a:off x="274608" y="1520905"/>
              <a:ext cx="8146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02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</a:t>
              </a:r>
              <a:endPara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4FC2612-8778-A224-6B8F-EAA0457C8A53}"/>
                </a:ext>
              </a:extLst>
            </p:cNvPr>
            <p:cNvSpPr txBox="1"/>
            <p:nvPr/>
          </p:nvSpPr>
          <p:spPr>
            <a:xfrm>
              <a:off x="899138" y="1567071"/>
              <a:ext cx="25548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기초 개념 </a:t>
              </a:r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차트 및 지표 </a:t>
              </a:r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E6511CD-48C8-516E-F499-A433095A5379}"/>
              </a:ext>
            </a:extLst>
          </p:cNvPr>
          <p:cNvSpPr txBox="1"/>
          <p:nvPr/>
        </p:nvSpPr>
        <p:spPr>
          <a:xfrm>
            <a:off x="5803827" y="4447073"/>
            <a:ext cx="4136069" cy="1211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1.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현물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/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선물 종목들의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차트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를 파악 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2.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을 통해 투자 종목을 선정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진입한다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3.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그 뒤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에 따라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수익을 내겠다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54092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518501" y="2003755"/>
            <a:ext cx="315503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2-5.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병목현상의 이해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D4A9702-9315-BBE5-2A09-7F51D4F6A034}"/>
              </a:ext>
            </a:extLst>
          </p:cNvPr>
          <p:cNvSpPr/>
          <p:nvPr/>
        </p:nvSpPr>
        <p:spPr>
          <a:xfrm>
            <a:off x="4314825" y="2804017"/>
            <a:ext cx="3562350" cy="2137064"/>
          </a:xfrm>
          <a:prstGeom prst="roundRect">
            <a:avLst>
              <a:gd name="adj" fmla="val 819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368300" dist="38100" dir="5400000" sx="104000" sy="104000" algn="t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E09E2C-D5F2-1A4C-DF18-EEA2EEDFB500}"/>
              </a:ext>
            </a:extLst>
          </p:cNvPr>
          <p:cNvSpPr txBox="1"/>
          <p:nvPr/>
        </p:nvSpPr>
        <p:spPr>
          <a:xfrm>
            <a:off x="2357648" y="5041044"/>
            <a:ext cx="7476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‘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병목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’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이란 말 그대로 물병의 목을 지칭하는 단어로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병의 몸통보다 목 부분의 내부 지름이 좁아 물이 상대적으로 천천히 쏟아지는 것에 비유한 것</a:t>
            </a:r>
          </a:p>
        </p:txBody>
      </p:sp>
    </p:spTree>
    <p:extLst>
      <p:ext uri="{BB962C8B-B14F-4D97-AF65-F5344CB8AC3E}">
        <p14:creationId xmlns:p14="http://schemas.microsoft.com/office/powerpoint/2010/main" val="1918593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084894" y="2003755"/>
            <a:ext cx="402225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2-5-1.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병목현상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=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횡보구간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9E7303-6386-A96D-D042-900D584D4E74}"/>
              </a:ext>
            </a:extLst>
          </p:cNvPr>
          <p:cNvSpPr txBox="1"/>
          <p:nvPr/>
        </p:nvSpPr>
        <p:spPr>
          <a:xfrm>
            <a:off x="3026569" y="4581610"/>
            <a:ext cx="61293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그리고 횡보 구간 이후에 상승추세나 하락추세로 전환한다</a:t>
            </a:r>
            <a:r>
              <a:rPr lang="en-US" altLang="ko-KR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2CA875-71A3-C659-7677-EDD56063A3B1}"/>
              </a:ext>
            </a:extLst>
          </p:cNvPr>
          <p:cNvSpPr txBox="1"/>
          <p:nvPr/>
        </p:nvSpPr>
        <p:spPr>
          <a:xfrm>
            <a:off x="3026569" y="4070515"/>
            <a:ext cx="61293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병목 현상 </a:t>
            </a:r>
            <a:r>
              <a:rPr lang="en-US" altLang="ko-KR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</a:t>
            </a:r>
            <a:r>
              <a:rPr lang="ko-KR" altLang="en-US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차트 내 횡보구간이다</a:t>
            </a:r>
            <a:r>
              <a:rPr lang="en-US" altLang="ko-KR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274708" y="3520316"/>
            <a:ext cx="9642584" cy="225932"/>
          </a:xfrm>
          <a:prstGeom prst="rect">
            <a:avLst/>
          </a:prstGeom>
          <a:solidFill>
            <a:srgbClr val="F0A724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9E7303-6386-A96D-D042-900D584D4E74}"/>
              </a:ext>
            </a:extLst>
          </p:cNvPr>
          <p:cNvSpPr txBox="1"/>
          <p:nvPr/>
        </p:nvSpPr>
        <p:spPr>
          <a:xfrm>
            <a:off x="0" y="3468998"/>
            <a:ext cx="12787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범위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4796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2DD81196-3A4F-0518-189A-375B628A3E5A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3509422" y="2003755"/>
            <a:ext cx="517321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2-6.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골든 크로스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Golden Cross 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6336353" y="3740710"/>
            <a:ext cx="39374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단기 이동평균선이 중장기 이동평균선을</a:t>
            </a:r>
            <a:endParaRPr lang="en-US" altLang="ko-KR" sz="18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아래에서 위로 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돌파해 올라가는 현상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상승장의 유력한 신호</a:t>
            </a:r>
            <a:endParaRPr lang="en-US" altLang="ko-KR" sz="18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24E6CE0-A194-C79D-2BEB-E14C3229AB73}"/>
              </a:ext>
            </a:extLst>
          </p:cNvPr>
          <p:cNvGrpSpPr/>
          <p:nvPr/>
        </p:nvGrpSpPr>
        <p:grpSpPr>
          <a:xfrm>
            <a:off x="1681402" y="3743304"/>
            <a:ext cx="3845414" cy="871870"/>
            <a:chOff x="1681402" y="3521907"/>
            <a:chExt cx="3845414" cy="871870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F124028-A7B5-7C92-6282-A48C0265E23D}"/>
                </a:ext>
              </a:extLst>
            </p:cNvPr>
            <p:cNvGrpSpPr/>
            <p:nvPr/>
          </p:nvGrpSpPr>
          <p:grpSpPr>
            <a:xfrm>
              <a:off x="2066644" y="3579624"/>
              <a:ext cx="3391499" cy="756437"/>
              <a:chOff x="4400250" y="3660375"/>
              <a:chExt cx="3391499" cy="756437"/>
            </a:xfrm>
          </p:grpSpPr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40737602-DF39-9C76-1BA4-1945D090A3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3801824"/>
                <a:ext cx="2616928" cy="959"/>
              </a:xfrm>
              <a:prstGeom prst="line">
                <a:avLst/>
              </a:prstGeom>
              <a:ln w="571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3B84232-5EEE-DAD9-9B8C-AC74F590D016}"/>
                  </a:ext>
                </a:extLst>
              </p:cNvPr>
              <p:cNvSpPr txBox="1"/>
              <p:nvPr/>
            </p:nvSpPr>
            <p:spPr>
              <a:xfrm>
                <a:off x="7017178" y="3660375"/>
                <a:ext cx="70724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20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BD5AED27-0934-CF82-6479-FD74FB0CFB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4026155"/>
                <a:ext cx="2616928" cy="959"/>
              </a:xfrm>
              <a:prstGeom prst="line">
                <a:avLst/>
              </a:prstGeom>
              <a:ln w="571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8BB29C5-29F6-0305-6736-F3313E8E5B76}"/>
                  </a:ext>
                </a:extLst>
              </p:cNvPr>
              <p:cNvSpPr txBox="1"/>
              <p:nvPr/>
            </p:nvSpPr>
            <p:spPr>
              <a:xfrm>
                <a:off x="7017178" y="3884706"/>
                <a:ext cx="71526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60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7D668449-D4A8-185F-16BD-B747319F6C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4250484"/>
                <a:ext cx="2616928" cy="959"/>
              </a:xfrm>
              <a:prstGeom prst="line">
                <a:avLst/>
              </a:prstGeom>
              <a:ln w="571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8DC404F-4B75-E009-E1CD-04E526E08898}"/>
                  </a:ext>
                </a:extLst>
              </p:cNvPr>
              <p:cNvSpPr txBox="1"/>
              <p:nvPr/>
            </p:nvSpPr>
            <p:spPr>
              <a:xfrm>
                <a:off x="7017178" y="4109035"/>
                <a:ext cx="7745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120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4E730AE7-0E25-7A1C-D6DD-152D5DC1D9B3}"/>
                </a:ext>
              </a:extLst>
            </p:cNvPr>
            <p:cNvGrpSpPr/>
            <p:nvPr/>
          </p:nvGrpSpPr>
          <p:grpSpPr>
            <a:xfrm>
              <a:off x="1681402" y="3521907"/>
              <a:ext cx="3845414" cy="871870"/>
              <a:chOff x="1715897" y="3504844"/>
              <a:chExt cx="3845414" cy="871870"/>
            </a:xfrm>
          </p:grpSpPr>
          <p:sp>
            <p:nvSpPr>
              <p:cNvPr id="35" name="화살표: 위쪽 34">
                <a:extLst>
                  <a:ext uri="{FF2B5EF4-FFF2-40B4-BE49-F238E27FC236}">
                    <a16:creationId xmlns:a16="http://schemas.microsoft.com/office/drawing/2014/main" id="{2477B81D-5383-B2F3-FC70-EF57D330FDA1}"/>
                  </a:ext>
                </a:extLst>
              </p:cNvPr>
              <p:cNvSpPr/>
              <p:nvPr/>
            </p:nvSpPr>
            <p:spPr>
              <a:xfrm rot="2700000">
                <a:off x="3202669" y="2018072"/>
                <a:ext cx="871870" cy="3845414"/>
              </a:xfrm>
              <a:prstGeom prst="upArrow">
                <a:avLst/>
              </a:prstGeom>
              <a:gradFill>
                <a:gsLst>
                  <a:gs pos="0">
                    <a:srgbClr val="25A498"/>
                  </a:gs>
                  <a:gs pos="53000">
                    <a:srgbClr val="2A2342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729218E1-CE75-6B0C-C299-626633F0195E}"/>
                  </a:ext>
                </a:extLst>
              </p:cNvPr>
              <p:cNvGrpSpPr/>
              <p:nvPr/>
            </p:nvGrpSpPr>
            <p:grpSpPr>
              <a:xfrm rot="18900000">
                <a:off x="2069430" y="3590018"/>
                <a:ext cx="3298427" cy="532108"/>
                <a:chOff x="4400250" y="3211713"/>
                <a:chExt cx="3298427" cy="532108"/>
              </a:xfrm>
            </p:grpSpPr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id="{AB81AED4-5618-748E-FAF2-8020F04C6C63}"/>
                    </a:ext>
                  </a:extLst>
                </p:cNvPr>
                <p:cNvGrpSpPr/>
                <p:nvPr/>
              </p:nvGrpSpPr>
              <p:grpSpPr>
                <a:xfrm>
                  <a:off x="4400250" y="3211713"/>
                  <a:ext cx="3205551" cy="307777"/>
                  <a:chOff x="4400250" y="3211713"/>
                  <a:chExt cx="3205551" cy="307777"/>
                </a:xfrm>
              </p:grpSpPr>
              <p:cxnSp>
                <p:nvCxnSpPr>
                  <p:cNvPr id="15" name="직선 연결선 14">
                    <a:extLst>
                      <a:ext uri="{FF2B5EF4-FFF2-40B4-BE49-F238E27FC236}">
                        <a16:creationId xmlns:a16="http://schemas.microsoft.com/office/drawing/2014/main" id="{2254605C-CEFC-0573-534D-C4EE2B901C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400250" y="3353162"/>
                    <a:ext cx="2616928" cy="959"/>
                  </a:xfrm>
                  <a:prstGeom prst="line">
                    <a:avLst/>
                  </a:prstGeom>
                  <a:ln w="57150">
                    <a:solidFill>
                      <a:srgbClr val="F1542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8709964B-F1CD-36AD-85D9-5C22B291594E}"/>
                      </a:ext>
                    </a:extLst>
                  </p:cNvPr>
                  <p:cNvSpPr txBox="1"/>
                  <p:nvPr/>
                </p:nvSpPr>
                <p:spPr>
                  <a:xfrm>
                    <a:off x="7017178" y="3211713"/>
                    <a:ext cx="588623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5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일선</a:t>
                    </a:r>
                  </a:p>
                </p:txBody>
              </p:sp>
            </p:grpSp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63AE75E3-467F-393E-B450-6A4C3A54E282}"/>
                    </a:ext>
                  </a:extLst>
                </p:cNvPr>
                <p:cNvGrpSpPr/>
                <p:nvPr/>
              </p:nvGrpSpPr>
              <p:grpSpPr>
                <a:xfrm>
                  <a:off x="4403358" y="3436044"/>
                  <a:ext cx="3295319" cy="307777"/>
                  <a:chOff x="4403358" y="3436044"/>
                  <a:chExt cx="3295319" cy="307777"/>
                </a:xfrm>
              </p:grpSpPr>
              <p:cxnSp>
                <p:nvCxnSpPr>
                  <p:cNvPr id="17" name="직선 연결선 16">
                    <a:extLst>
                      <a:ext uri="{FF2B5EF4-FFF2-40B4-BE49-F238E27FC236}">
                        <a16:creationId xmlns:a16="http://schemas.microsoft.com/office/drawing/2014/main" id="{C155D604-B1CC-04F6-F0AE-FB5E9F3F79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403358" y="3577493"/>
                    <a:ext cx="2616928" cy="959"/>
                  </a:xfrm>
                  <a:prstGeom prst="line">
                    <a:avLst/>
                  </a:prstGeom>
                  <a:ln w="57150"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6783962D-7146-CD46-AABF-090700D46DE9}"/>
                      </a:ext>
                    </a:extLst>
                  </p:cNvPr>
                  <p:cNvSpPr txBox="1"/>
                  <p:nvPr/>
                </p:nvSpPr>
                <p:spPr>
                  <a:xfrm>
                    <a:off x="7020286" y="3436044"/>
                    <a:ext cx="678391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10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일선</a:t>
                    </a:r>
                  </a:p>
                </p:txBody>
              </p:sp>
            </p:grpSp>
          </p:grpSp>
        </p:grpSp>
      </p:grpSp>
      <p:sp>
        <p:nvSpPr>
          <p:cNvPr id="71" name="타원 70">
            <a:extLst>
              <a:ext uri="{FF2B5EF4-FFF2-40B4-BE49-F238E27FC236}">
                <a16:creationId xmlns:a16="http://schemas.microsoft.com/office/drawing/2014/main" id="{EF0828E0-E337-2DF5-605E-60391280D4CC}"/>
              </a:ext>
            </a:extLst>
          </p:cNvPr>
          <p:cNvSpPr/>
          <p:nvPr/>
        </p:nvSpPr>
        <p:spPr>
          <a:xfrm>
            <a:off x="3232638" y="3788222"/>
            <a:ext cx="769504" cy="769504"/>
          </a:xfrm>
          <a:prstGeom prst="ellipse">
            <a:avLst/>
          </a:prstGeom>
          <a:solidFill>
            <a:srgbClr val="F0A724">
              <a:alpha val="23000"/>
            </a:srgbClr>
          </a:solidFill>
          <a:ln w="25400">
            <a:solidFill>
              <a:srgbClr val="FFBA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0359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323749" y="2003755"/>
            <a:ext cx="354456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2-6-1.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골든 크로스 사례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027802" y="3224463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</a:t>
            </a:r>
            <a:r>
              <a:rPr lang="ko-KR" altLang="en-US" dirty="0"/>
              <a:t>일선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981414" y="448124"/>
            <a:ext cx="5046388" cy="92713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dirty="0"/>
              <a:t>수정 필요</a:t>
            </a:r>
          </a:p>
        </p:txBody>
      </p:sp>
    </p:spTree>
    <p:extLst>
      <p:ext uri="{BB962C8B-B14F-4D97-AF65-F5344CB8AC3E}">
        <p14:creationId xmlns:p14="http://schemas.microsoft.com/office/powerpoint/2010/main" val="32557492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EAE6FE2-2AF4-38E1-70C4-0071C688805A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3673728" y="2003755"/>
            <a:ext cx="484459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2-7.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데드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크로스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Dead Cross 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6336353" y="3740710"/>
            <a:ext cx="39374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단기 이동평균선이 중장기 이동평균선을</a:t>
            </a:r>
            <a:endParaRPr lang="en-US" altLang="ko-KR" sz="18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위에서 아래로 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돌파해 올라가는 현상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하락장</a:t>
            </a:r>
            <a:r>
              <a:rPr lang="ko-KR" altLang="en-US" sz="1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유력한 신호</a:t>
            </a:r>
            <a:endParaRPr lang="en-US" altLang="ko-KR" sz="18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BCD661D-BD51-E1FA-442A-19F7FC8345B2}"/>
              </a:ext>
            </a:extLst>
          </p:cNvPr>
          <p:cNvGrpSpPr/>
          <p:nvPr/>
        </p:nvGrpSpPr>
        <p:grpSpPr>
          <a:xfrm>
            <a:off x="2066644" y="2255938"/>
            <a:ext cx="3391499" cy="3845414"/>
            <a:chOff x="2066644" y="2035135"/>
            <a:chExt cx="3391499" cy="3845414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F124028-A7B5-7C92-6282-A48C0265E23D}"/>
                </a:ext>
              </a:extLst>
            </p:cNvPr>
            <p:cNvGrpSpPr/>
            <p:nvPr/>
          </p:nvGrpSpPr>
          <p:grpSpPr>
            <a:xfrm>
              <a:off x="2066644" y="3579624"/>
              <a:ext cx="3391499" cy="756437"/>
              <a:chOff x="4400250" y="3660375"/>
              <a:chExt cx="3391499" cy="756437"/>
            </a:xfrm>
          </p:grpSpPr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40737602-DF39-9C76-1BA4-1945D090A3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3801824"/>
                <a:ext cx="2616928" cy="959"/>
              </a:xfrm>
              <a:prstGeom prst="line">
                <a:avLst/>
              </a:prstGeom>
              <a:ln w="571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3B84232-5EEE-DAD9-9B8C-AC74F590D016}"/>
                  </a:ext>
                </a:extLst>
              </p:cNvPr>
              <p:cNvSpPr txBox="1"/>
              <p:nvPr/>
            </p:nvSpPr>
            <p:spPr>
              <a:xfrm>
                <a:off x="7017178" y="3660375"/>
                <a:ext cx="70724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20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BD5AED27-0934-CF82-6479-FD74FB0CFB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4026155"/>
                <a:ext cx="2616928" cy="959"/>
              </a:xfrm>
              <a:prstGeom prst="line">
                <a:avLst/>
              </a:prstGeom>
              <a:ln w="571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8BB29C5-29F6-0305-6736-F3313E8E5B76}"/>
                  </a:ext>
                </a:extLst>
              </p:cNvPr>
              <p:cNvSpPr txBox="1"/>
              <p:nvPr/>
            </p:nvSpPr>
            <p:spPr>
              <a:xfrm>
                <a:off x="7017178" y="3884706"/>
                <a:ext cx="71526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60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7D668449-D4A8-185F-16BD-B747319F6C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4250484"/>
                <a:ext cx="2616928" cy="959"/>
              </a:xfrm>
              <a:prstGeom prst="line">
                <a:avLst/>
              </a:prstGeom>
              <a:ln w="571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8DC404F-4B75-E009-E1CD-04E526E08898}"/>
                  </a:ext>
                </a:extLst>
              </p:cNvPr>
              <p:cNvSpPr txBox="1"/>
              <p:nvPr/>
            </p:nvSpPr>
            <p:spPr>
              <a:xfrm>
                <a:off x="7017178" y="4109035"/>
                <a:ext cx="7745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120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DDBA225-99E1-A538-9985-1CCE728B87A0}"/>
                </a:ext>
              </a:extLst>
            </p:cNvPr>
            <p:cNvGrpSpPr/>
            <p:nvPr/>
          </p:nvGrpSpPr>
          <p:grpSpPr>
            <a:xfrm rot="5400000">
              <a:off x="1681402" y="3521907"/>
              <a:ext cx="3845414" cy="871870"/>
              <a:chOff x="1681402" y="3521907"/>
              <a:chExt cx="3845414" cy="871870"/>
            </a:xfrm>
          </p:grpSpPr>
          <p:sp>
            <p:nvSpPr>
              <p:cNvPr id="35" name="화살표: 위쪽 34">
                <a:extLst>
                  <a:ext uri="{FF2B5EF4-FFF2-40B4-BE49-F238E27FC236}">
                    <a16:creationId xmlns:a16="http://schemas.microsoft.com/office/drawing/2014/main" id="{2477B81D-5383-B2F3-FC70-EF57D330FDA1}"/>
                  </a:ext>
                </a:extLst>
              </p:cNvPr>
              <p:cNvSpPr/>
              <p:nvPr/>
            </p:nvSpPr>
            <p:spPr>
              <a:xfrm rot="2700000">
                <a:off x="3168174" y="2035135"/>
                <a:ext cx="871870" cy="3845414"/>
              </a:xfrm>
              <a:prstGeom prst="upArrow">
                <a:avLst/>
              </a:prstGeom>
              <a:gradFill>
                <a:gsLst>
                  <a:gs pos="0">
                    <a:srgbClr val="EA514E"/>
                  </a:gs>
                  <a:gs pos="53000">
                    <a:srgbClr val="2A2342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729218E1-CE75-6B0C-C299-626633F0195E}"/>
                  </a:ext>
                </a:extLst>
              </p:cNvPr>
              <p:cNvGrpSpPr/>
              <p:nvPr/>
            </p:nvGrpSpPr>
            <p:grpSpPr>
              <a:xfrm rot="18900000">
                <a:off x="2034935" y="3607082"/>
                <a:ext cx="3298427" cy="532108"/>
                <a:chOff x="4400250" y="3211714"/>
                <a:chExt cx="3298427" cy="532108"/>
              </a:xfrm>
            </p:grpSpPr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id="{AB81AED4-5618-748E-FAF2-8020F04C6C63}"/>
                    </a:ext>
                  </a:extLst>
                </p:cNvPr>
                <p:cNvGrpSpPr/>
                <p:nvPr/>
              </p:nvGrpSpPr>
              <p:grpSpPr>
                <a:xfrm>
                  <a:off x="4400250" y="3211714"/>
                  <a:ext cx="3205551" cy="307777"/>
                  <a:chOff x="4400250" y="3211714"/>
                  <a:chExt cx="3205551" cy="307777"/>
                </a:xfrm>
              </p:grpSpPr>
              <p:cxnSp>
                <p:nvCxnSpPr>
                  <p:cNvPr id="15" name="직선 연결선 14">
                    <a:extLst>
                      <a:ext uri="{FF2B5EF4-FFF2-40B4-BE49-F238E27FC236}">
                        <a16:creationId xmlns:a16="http://schemas.microsoft.com/office/drawing/2014/main" id="{2254605C-CEFC-0573-534D-C4EE2B901C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400250" y="3353162"/>
                    <a:ext cx="2616928" cy="959"/>
                  </a:xfrm>
                  <a:prstGeom prst="line">
                    <a:avLst/>
                  </a:prstGeom>
                  <a:ln w="57150">
                    <a:solidFill>
                      <a:srgbClr val="F1542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8709964B-F1CD-36AD-85D9-5C22B291594E}"/>
                      </a:ext>
                    </a:extLst>
                  </p:cNvPr>
                  <p:cNvSpPr txBox="1"/>
                  <p:nvPr/>
                </p:nvSpPr>
                <p:spPr>
                  <a:xfrm>
                    <a:off x="7017178" y="3211714"/>
                    <a:ext cx="588623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5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일선</a:t>
                    </a:r>
                  </a:p>
                </p:txBody>
              </p:sp>
            </p:grpSp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63AE75E3-467F-393E-B450-6A4C3A54E282}"/>
                    </a:ext>
                  </a:extLst>
                </p:cNvPr>
                <p:cNvGrpSpPr/>
                <p:nvPr/>
              </p:nvGrpSpPr>
              <p:grpSpPr>
                <a:xfrm>
                  <a:off x="4403358" y="3436045"/>
                  <a:ext cx="3295319" cy="307777"/>
                  <a:chOff x="4403358" y="3436045"/>
                  <a:chExt cx="3295319" cy="307777"/>
                </a:xfrm>
              </p:grpSpPr>
              <p:cxnSp>
                <p:nvCxnSpPr>
                  <p:cNvPr id="17" name="직선 연결선 16">
                    <a:extLst>
                      <a:ext uri="{FF2B5EF4-FFF2-40B4-BE49-F238E27FC236}">
                        <a16:creationId xmlns:a16="http://schemas.microsoft.com/office/drawing/2014/main" id="{C155D604-B1CC-04F6-F0AE-FB5E9F3F79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403358" y="3577493"/>
                    <a:ext cx="2616928" cy="959"/>
                  </a:xfrm>
                  <a:prstGeom prst="line">
                    <a:avLst/>
                  </a:prstGeom>
                  <a:ln w="57150"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6783962D-7146-CD46-AABF-090700D46DE9}"/>
                      </a:ext>
                    </a:extLst>
                  </p:cNvPr>
                  <p:cNvSpPr txBox="1"/>
                  <p:nvPr/>
                </p:nvSpPr>
                <p:spPr>
                  <a:xfrm>
                    <a:off x="7020286" y="3436045"/>
                    <a:ext cx="678391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10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일선</a:t>
                    </a:r>
                  </a:p>
                </p:txBody>
              </p:sp>
            </p:grpSp>
          </p:grpSp>
        </p:grpSp>
      </p:grpSp>
      <p:sp>
        <p:nvSpPr>
          <p:cNvPr id="71" name="타원 70">
            <a:extLst>
              <a:ext uri="{FF2B5EF4-FFF2-40B4-BE49-F238E27FC236}">
                <a16:creationId xmlns:a16="http://schemas.microsoft.com/office/drawing/2014/main" id="{EF0828E0-E337-2DF5-605E-60391280D4CC}"/>
              </a:ext>
            </a:extLst>
          </p:cNvPr>
          <p:cNvSpPr/>
          <p:nvPr/>
        </p:nvSpPr>
        <p:spPr>
          <a:xfrm>
            <a:off x="3232638" y="3797055"/>
            <a:ext cx="769504" cy="769504"/>
          </a:xfrm>
          <a:prstGeom prst="ellipse">
            <a:avLst/>
          </a:prstGeom>
          <a:solidFill>
            <a:srgbClr val="F0A724">
              <a:alpha val="23000"/>
            </a:srgbClr>
          </a:solidFill>
          <a:ln w="25400">
            <a:solidFill>
              <a:srgbClr val="F0A7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687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334166" y="2003755"/>
            <a:ext cx="352372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2-7-1.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데드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크로스 사례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5981414" y="434374"/>
            <a:ext cx="5046388" cy="92713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dirty="0"/>
              <a:t>수정 필요</a:t>
            </a:r>
          </a:p>
        </p:txBody>
      </p:sp>
    </p:spTree>
    <p:extLst>
      <p:ext uri="{BB962C8B-B14F-4D97-AF65-F5344CB8AC3E}">
        <p14:creationId xmlns:p14="http://schemas.microsoft.com/office/powerpoint/2010/main" val="36639123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8778" y="2003755"/>
            <a:ext cx="287450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2-8.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이평선의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지지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56A75-1362-FF7A-CAE4-DD8406008357}"/>
              </a:ext>
            </a:extLst>
          </p:cNvPr>
          <p:cNvSpPr txBox="1"/>
          <p:nvPr/>
        </p:nvSpPr>
        <p:spPr>
          <a:xfrm>
            <a:off x="2301681" y="3091463"/>
            <a:ext cx="393746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캔들이 </a:t>
            </a:r>
            <a:r>
              <a:rPr lang="ko-KR" altLang="en-US" sz="18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</a:t>
            </a:r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위에 위치할 때</a:t>
            </a:r>
            <a:endParaRPr lang="en-US" altLang="ko-KR" sz="18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800" dirty="0" err="1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이평선이</a:t>
            </a:r>
            <a:r>
              <a:rPr lang="ko-KR" altLang="en-US" sz="2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곧 지지선이 된다</a:t>
            </a:r>
            <a:r>
              <a:rPr lang="en-US" altLang="ko-KR" sz="2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28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5687FB-8DA9-7C94-4486-65C41BDD6EE2}"/>
              </a:ext>
            </a:extLst>
          </p:cNvPr>
          <p:cNvSpPr txBox="1"/>
          <p:nvPr/>
        </p:nvSpPr>
        <p:spPr>
          <a:xfrm>
            <a:off x="1927751" y="3776385"/>
            <a:ext cx="46853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+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 추세가 강할 수록 단기 </a:t>
            </a:r>
            <a:r>
              <a:rPr lang="ko-KR" altLang="en-US" sz="1400" dirty="0" err="1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이평선의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지지를 받는다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3192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61985" y="2003755"/>
            <a:ext cx="286809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2-9.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이평선의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저항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56A75-1362-FF7A-CAE4-DD8406008357}"/>
              </a:ext>
            </a:extLst>
          </p:cNvPr>
          <p:cNvSpPr txBox="1"/>
          <p:nvPr/>
        </p:nvSpPr>
        <p:spPr>
          <a:xfrm>
            <a:off x="4826291" y="4583833"/>
            <a:ext cx="3937460" cy="1015663"/>
          </a:xfrm>
          <a:prstGeom prst="rect">
            <a:avLst/>
          </a:prstGeom>
          <a:solidFill>
            <a:srgbClr val="161824">
              <a:alpha val="7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캔들이 </a:t>
            </a:r>
            <a:r>
              <a:rPr lang="ko-KR" altLang="en-US" sz="18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</a:t>
            </a:r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밑에 위치할 때</a:t>
            </a:r>
            <a:endParaRPr lang="en-US" altLang="ko-KR" sz="18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800" dirty="0" err="1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이평선이</a:t>
            </a:r>
            <a:r>
              <a:rPr lang="ko-KR" altLang="en-US" sz="2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곧 저항선이 된다</a:t>
            </a:r>
            <a:r>
              <a:rPr lang="en-US" altLang="ko-KR" sz="2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+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 추세가 강할 수록 단기 </a:t>
            </a:r>
            <a:r>
              <a:rPr lang="ko-KR" altLang="en-US" sz="1400" dirty="0" err="1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이평선의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저항을 받는다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36572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1B1F24"/>
            </a:gs>
            <a:gs pos="0">
              <a:srgbClr val="2A234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026891" y="1775097"/>
            <a:ext cx="6138219" cy="3697016"/>
            <a:chOff x="3026891" y="1775097"/>
            <a:chExt cx="6138219" cy="3697016"/>
          </a:xfrm>
        </p:grpSpPr>
        <p:grpSp>
          <p:nvGrpSpPr>
            <p:cNvPr id="9" name="그룹 8"/>
            <p:cNvGrpSpPr/>
            <p:nvPr/>
          </p:nvGrpSpPr>
          <p:grpSpPr>
            <a:xfrm>
              <a:off x="3026891" y="1775097"/>
              <a:ext cx="6138219" cy="1797191"/>
              <a:chOff x="3026891" y="2032275"/>
              <a:chExt cx="6138219" cy="1797191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4199487" y="2032275"/>
                <a:ext cx="37930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Sequel Sans Semi Bold Body" panose="020B0603050000020004" pitchFamily="34" charset="0"/>
                  </a:rPr>
                  <a:t>Actual investment with</a:t>
                </a:r>
                <a:endParaRPr lang="ko-KR" altLang="en-US" sz="2400" dirty="0">
                  <a:solidFill>
                    <a:schemeClr val="bg1"/>
                  </a:solidFill>
                  <a:latin typeface="Sequel Sans Semi Bold Body" panose="020B0603050000020004" pitchFamily="34" charset="0"/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3026891" y="2259806"/>
                <a:ext cx="6138219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600" dirty="0">
                    <a:solidFill>
                      <a:schemeClr val="bg1"/>
                    </a:solidFill>
                    <a:latin typeface="Sequel Sans Black Body" panose="020B0703050000020004" pitchFamily="34" charset="0"/>
                  </a:rPr>
                  <a:t>X-Trader</a:t>
                </a:r>
                <a:endParaRPr lang="ko-KR" altLang="en-US" sz="9600" dirty="0">
                  <a:solidFill>
                    <a:schemeClr val="bg1"/>
                  </a:solidFill>
                  <a:latin typeface="Sequel Sans Black Body" panose="020B0703050000020004" pitchFamily="34" charset="0"/>
                </a:endParaRP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3966251" y="3428756"/>
              <a:ext cx="42594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X-Trader </a:t>
              </a:r>
              <a:r>
                <a:rPr lang="ko-KR" altLang="en-US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활용 실전 투자</a:t>
              </a: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3414713" y="4614863"/>
              <a:ext cx="5257800" cy="857250"/>
              <a:chOff x="3414713" y="4421981"/>
              <a:chExt cx="5257800" cy="857250"/>
            </a:xfrm>
          </p:grpSpPr>
          <p:sp>
            <p:nvSpPr>
              <p:cNvPr id="8" name="모서리가 둥근 직사각형 7"/>
              <p:cNvSpPr/>
              <p:nvPr/>
            </p:nvSpPr>
            <p:spPr>
              <a:xfrm>
                <a:off x="3414713" y="4421981"/>
                <a:ext cx="5257800" cy="85725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539328" y="4624087"/>
                <a:ext cx="31133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7F7F7F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03</a:t>
                </a:r>
                <a:r>
                  <a:rPr lang="ko-KR" altLang="en-US" sz="2400" dirty="0">
                    <a:solidFill>
                      <a:srgbClr val="7F7F7F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장 </a:t>
                </a:r>
                <a:r>
                  <a:rPr lang="en-US" altLang="ko-KR" sz="2400" dirty="0">
                    <a:solidFill>
                      <a:srgbClr val="7F7F7F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- </a:t>
                </a:r>
                <a:r>
                  <a:rPr lang="ko-KR" altLang="en-US" sz="2400" dirty="0">
                    <a:solidFill>
                      <a:srgbClr val="7F7F7F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r>
                  <a:rPr lang="ko-KR" altLang="en-US" sz="2400" dirty="0">
                    <a:gradFill>
                      <a:gsLst>
                        <a:gs pos="100000">
                          <a:srgbClr val="1B1F24"/>
                        </a:gs>
                        <a:gs pos="0">
                          <a:srgbClr val="2A2342"/>
                        </a:gs>
                      </a:gsLst>
                      <a:lin ang="5400000" scaled="1"/>
                    </a:gra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트레이딩 마인드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9610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E5B1C43-1C6F-39E5-8A96-8681B9DC3B00}"/>
              </a:ext>
            </a:extLst>
          </p:cNvPr>
          <p:cNvSpPr/>
          <p:nvPr/>
        </p:nvSpPr>
        <p:spPr>
          <a:xfrm>
            <a:off x="0" y="1"/>
            <a:ext cx="3551722" cy="6858000"/>
          </a:xfrm>
          <a:prstGeom prst="rect">
            <a:avLst/>
          </a:prstGeom>
          <a:gradFill>
            <a:gsLst>
              <a:gs pos="100000">
                <a:srgbClr val="1B1F24"/>
              </a:gs>
              <a:gs pos="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5F2B45D-22F5-1C80-9E9A-4061BD1999B9}"/>
              </a:ext>
            </a:extLst>
          </p:cNvPr>
          <p:cNvSpPr/>
          <p:nvPr/>
        </p:nvSpPr>
        <p:spPr>
          <a:xfrm>
            <a:off x="3551722" y="0"/>
            <a:ext cx="864027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87D0EB1-F3D0-ECFF-6E50-F487A0A6EC11}"/>
              </a:ext>
            </a:extLst>
          </p:cNvPr>
          <p:cNvGrpSpPr/>
          <p:nvPr/>
        </p:nvGrpSpPr>
        <p:grpSpPr>
          <a:xfrm>
            <a:off x="4802752" y="2309783"/>
            <a:ext cx="6138219" cy="2238434"/>
            <a:chOff x="4749813" y="2506617"/>
            <a:chExt cx="6138219" cy="223843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470E00D-2C70-210E-553C-15A5DA2F0230}"/>
                </a:ext>
              </a:extLst>
            </p:cNvPr>
            <p:cNvSpPr txBox="1"/>
            <p:nvPr/>
          </p:nvSpPr>
          <p:spPr>
            <a:xfrm>
              <a:off x="5922409" y="2506617"/>
              <a:ext cx="3793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Sequel Sans Semi Bold Body" panose="020B0603050000020004" pitchFamily="34" charset="0"/>
                </a:rPr>
                <a:t>Actual investment with</a:t>
              </a:r>
              <a:endParaRPr lang="ko-KR" altLang="en-US" sz="2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Sequel Sans Semi Bold Body" panose="020B06030500000200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23FFE4D-CF8F-0345-CF3B-9A1756BCD8FF}"/>
                </a:ext>
              </a:extLst>
            </p:cNvPr>
            <p:cNvSpPr txBox="1"/>
            <p:nvPr/>
          </p:nvSpPr>
          <p:spPr>
            <a:xfrm>
              <a:off x="4749813" y="2734148"/>
              <a:ext cx="6138219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6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Sequel Sans Black Body" panose="020B0703050000020004" pitchFamily="34" charset="0"/>
                </a:rPr>
                <a:t>X-Trader</a:t>
              </a:r>
              <a:endParaRPr lang="ko-KR" altLang="en-US" sz="96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Sequel Sans Black Body" panose="020B07030500000200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AA49FB-A120-848D-C84B-D0D378E4A027}"/>
                </a:ext>
              </a:extLst>
            </p:cNvPr>
            <p:cNvSpPr txBox="1"/>
            <p:nvPr/>
          </p:nvSpPr>
          <p:spPr>
            <a:xfrm>
              <a:off x="5689173" y="4160276"/>
              <a:ext cx="42594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X-Trader </a:t>
              </a:r>
              <a:r>
                <a:rPr lang="ko-KR" altLang="en-US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활용 실전 투자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C34B822-9A82-7C35-B8A3-C1F62305E1FA}"/>
              </a:ext>
            </a:extLst>
          </p:cNvPr>
          <p:cNvSpPr txBox="1"/>
          <p:nvPr/>
        </p:nvSpPr>
        <p:spPr>
          <a:xfrm>
            <a:off x="274608" y="572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목차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A46052-3CB9-CAA0-A2BA-DFED55003FBF}"/>
              </a:ext>
            </a:extLst>
          </p:cNvPr>
          <p:cNvSpPr txBox="1"/>
          <p:nvPr/>
        </p:nvSpPr>
        <p:spPr>
          <a:xfrm>
            <a:off x="274608" y="1520905"/>
            <a:ext cx="3113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03</a:t>
            </a:r>
            <a:r>
              <a:rPr lang="ko-KR" altLang="en-US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트레이딩 마인드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98CE892-542B-89D0-426D-C8C2A814462F}"/>
              </a:ext>
            </a:extLst>
          </p:cNvPr>
          <p:cNvGrpSpPr/>
          <p:nvPr/>
        </p:nvGrpSpPr>
        <p:grpSpPr>
          <a:xfrm>
            <a:off x="355652" y="2099505"/>
            <a:ext cx="2149309" cy="3108305"/>
            <a:chOff x="176544" y="1682357"/>
            <a:chExt cx="2149309" cy="31083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8481F0A-4B60-C520-3BE5-97BB03CC9326}"/>
                </a:ext>
              </a:extLst>
            </p:cNvPr>
            <p:cNvGrpSpPr/>
            <p:nvPr/>
          </p:nvGrpSpPr>
          <p:grpSpPr>
            <a:xfrm>
              <a:off x="176544" y="1682357"/>
              <a:ext cx="2149309" cy="1530939"/>
              <a:chOff x="176544" y="1682357"/>
              <a:chExt cx="2149309" cy="1530939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8EA4175-5BAD-D6A4-CAAE-7738DCB32251}"/>
                  </a:ext>
                </a:extLst>
              </p:cNvPr>
              <p:cNvSpPr txBox="1"/>
              <p:nvPr/>
            </p:nvSpPr>
            <p:spPr>
              <a:xfrm>
                <a:off x="176544" y="1682357"/>
                <a:ext cx="11288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투자 원칙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694071-F444-B140-E3B2-9946C0190F6F}"/>
                  </a:ext>
                </a:extLst>
              </p:cNvPr>
              <p:cNvSpPr txBox="1"/>
              <p:nvPr/>
            </p:nvSpPr>
            <p:spPr>
              <a:xfrm>
                <a:off x="488491" y="2043745"/>
                <a:ext cx="1837362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- 1.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투자에 대한 이해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2.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 계획법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- 3.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선택 및 집중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- 4.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매매일지의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중요성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5.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손절의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중요성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8F0CFDA4-14E4-5FFA-3780-1FA6C0AD0FBA}"/>
                </a:ext>
              </a:extLst>
            </p:cNvPr>
            <p:cNvGrpSpPr/>
            <p:nvPr/>
          </p:nvGrpSpPr>
          <p:grpSpPr>
            <a:xfrm>
              <a:off x="176544" y="3259723"/>
              <a:ext cx="1661997" cy="1530939"/>
              <a:chOff x="176544" y="3259723"/>
              <a:chExt cx="1661997" cy="1530939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C60AEB6-CD12-2973-483C-B547E965D16F}"/>
                  </a:ext>
                </a:extLst>
              </p:cNvPr>
              <p:cNvSpPr txBox="1"/>
              <p:nvPr/>
            </p:nvSpPr>
            <p:spPr>
              <a:xfrm>
                <a:off x="176544" y="3259723"/>
                <a:ext cx="130676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자가 </a:t>
                </a:r>
                <a:r>
                  <a:rPr lang="ko-KR" altLang="en-US" sz="1600" dirty="0" err="1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제어법</a:t>
                </a:r>
                <a:endParaRPr lang="ko-KR" altLang="en-US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DA7C195-F451-0D66-9751-A047BD6D17CF}"/>
                  </a:ext>
                </a:extLst>
              </p:cNvPr>
              <p:cNvSpPr txBox="1"/>
              <p:nvPr/>
            </p:nvSpPr>
            <p:spPr>
              <a:xfrm>
                <a:off x="488491" y="3621111"/>
                <a:ext cx="1350050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- 1.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기대 수익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2.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 기간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3.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 비율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4.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 대상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5.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위험률 고려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6883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27BB5D5-141F-4171-CF46-B137FED3CD7E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28616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BA5915-CA9A-FE93-2B6D-48D08AAC2596}"/>
              </a:ext>
            </a:extLst>
          </p:cNvPr>
          <p:cNvGrpSpPr/>
          <p:nvPr/>
        </p:nvGrpSpPr>
        <p:grpSpPr>
          <a:xfrm>
            <a:off x="2670222" y="3121158"/>
            <a:ext cx="6851556" cy="1408100"/>
            <a:chOff x="2670222" y="3121158"/>
            <a:chExt cx="6851556" cy="14081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28EBC16-B712-A304-651E-3A137046E6A1}"/>
                </a:ext>
              </a:extLst>
            </p:cNvPr>
            <p:cNvSpPr txBox="1"/>
            <p:nvPr/>
          </p:nvSpPr>
          <p:spPr>
            <a:xfrm>
              <a:off x="3541455" y="3121158"/>
              <a:ext cx="510909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코인 트레이딩의 기본은 </a:t>
              </a:r>
              <a:r>
                <a:rPr lang="ko-KR" altLang="en-US" sz="2400" dirty="0">
                  <a:solidFill>
                    <a:schemeClr val="accent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차트</a:t>
              </a:r>
              <a:r>
                <a:rPr lang="ko-KR" altLang="en-US" sz="24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를 통해</a:t>
              </a:r>
              <a:endParaRPr lang="en-US" altLang="ko-KR" sz="2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24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해당 종목의 추세를 파악하는 것에서 시작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B4DD40-CA5A-D595-857C-AE2AD0FFDF9B}"/>
                </a:ext>
              </a:extLst>
            </p:cNvPr>
            <p:cNvSpPr txBox="1"/>
            <p:nvPr/>
          </p:nvSpPr>
          <p:spPr>
            <a:xfrm>
              <a:off x="2670222" y="3944483"/>
              <a:ext cx="68515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정확한 분석을 위해 캔들 차트 사용은 필수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E289B5-3199-7D53-56A1-E9A8DD138E22}"/>
              </a:ext>
            </a:extLst>
          </p:cNvPr>
          <p:cNvSpPr txBox="1"/>
          <p:nvPr/>
        </p:nvSpPr>
        <p:spPr>
          <a:xfrm>
            <a:off x="4426326" y="2003755"/>
            <a:ext cx="3339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0-0.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교육의 이유</a:t>
            </a:r>
          </a:p>
        </p:txBody>
      </p:sp>
    </p:spTree>
    <p:extLst>
      <p:ext uri="{BB962C8B-B14F-4D97-AF65-F5344CB8AC3E}">
        <p14:creationId xmlns:p14="http://schemas.microsoft.com/office/powerpoint/2010/main" val="580266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/>
              <a:t>투자란 무엇인가</a:t>
            </a:r>
            <a:r>
              <a:rPr lang="en-US" altLang="ko-KR" sz="1000" dirty="0"/>
              <a:t>?</a:t>
            </a:r>
          </a:p>
          <a:p>
            <a:r>
              <a:rPr lang="en-US" altLang="ko-KR" sz="1000" dirty="0"/>
              <a:t>1)</a:t>
            </a:r>
            <a:r>
              <a:rPr lang="ko-KR" altLang="en-US" sz="1000" dirty="0"/>
              <a:t>투자 </a:t>
            </a:r>
            <a:r>
              <a:rPr lang="en-US" altLang="ko-KR" sz="1000" dirty="0"/>
              <a:t>vs </a:t>
            </a:r>
            <a:r>
              <a:rPr lang="ko-KR" altLang="en-US" sz="1000" dirty="0"/>
              <a:t>투기</a:t>
            </a:r>
          </a:p>
          <a:p>
            <a:r>
              <a:rPr lang="ko-KR" altLang="en-US" sz="1000" dirty="0"/>
              <a:t>투자는 단적으로 이야기하자면</a:t>
            </a:r>
            <a:r>
              <a:rPr lang="en-US" altLang="ko-KR" sz="1000" dirty="0"/>
              <a:t>, </a:t>
            </a:r>
            <a:r>
              <a:rPr lang="ko-KR" altLang="en-US" sz="1000" dirty="0" err="1"/>
              <a:t>행위적으로</a:t>
            </a:r>
            <a:r>
              <a:rPr lang="ko-KR" altLang="en-US" sz="1000" dirty="0"/>
              <a:t> 투기와 같다</a:t>
            </a:r>
            <a:r>
              <a:rPr lang="en-US" altLang="ko-KR" sz="1000" dirty="0"/>
              <a:t>. </a:t>
            </a:r>
            <a:r>
              <a:rPr lang="ko-KR" altLang="en-US" sz="1000" dirty="0"/>
              <a:t>미래의 가치를 알지 못하는 상태에서 단지 추측과 분석 또는 예감으로 자신의 시간과 노력 그리고</a:t>
            </a:r>
          </a:p>
          <a:p>
            <a:r>
              <a:rPr lang="ko-KR" altLang="en-US" sz="1000" dirty="0"/>
              <a:t>경제적 가치를 제공하는 것이다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투자와 투기의 가장 큰 차이는 중간</a:t>
            </a:r>
            <a:r>
              <a:rPr lang="en-US" altLang="ko-KR" sz="1000" dirty="0"/>
              <a:t>(</a:t>
            </a:r>
            <a:r>
              <a:rPr lang="ko-KR" altLang="en-US" sz="1000" dirty="0"/>
              <a:t>과정</a:t>
            </a:r>
            <a:r>
              <a:rPr lang="en-US" altLang="ko-KR" sz="1000" dirty="0"/>
              <a:t>)</a:t>
            </a:r>
            <a:r>
              <a:rPr lang="ko-KR" altLang="en-US" sz="1000" dirty="0"/>
              <a:t>이 어찌 되었던</a:t>
            </a:r>
            <a:r>
              <a:rPr lang="en-US" altLang="ko-KR" sz="1000" dirty="0"/>
              <a:t>, </a:t>
            </a:r>
            <a:r>
              <a:rPr lang="ko-KR" altLang="en-US" sz="1000" dirty="0"/>
              <a:t>시작과 끝에 있다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투자의 시작은 수익을 목적으로 한 분석이다</a:t>
            </a:r>
            <a:r>
              <a:rPr lang="en-US" altLang="ko-KR" sz="1000" dirty="0"/>
              <a:t>. </a:t>
            </a:r>
            <a:r>
              <a:rPr lang="ko-KR" altLang="en-US" sz="1000" dirty="0"/>
              <a:t>하지만 투기의 시작은 수익 그 자체</a:t>
            </a:r>
            <a:r>
              <a:rPr lang="en-US" altLang="ko-KR" sz="1000" dirty="0"/>
              <a:t>(</a:t>
            </a:r>
            <a:r>
              <a:rPr lang="ko-KR" altLang="en-US" sz="1000" dirty="0"/>
              <a:t>수익의 크기와 가능성 등</a:t>
            </a:r>
            <a:r>
              <a:rPr lang="en-US" altLang="ko-KR" sz="1000" dirty="0"/>
              <a:t>)</a:t>
            </a:r>
            <a:r>
              <a:rPr lang="ko-KR" altLang="en-US" sz="1000" dirty="0"/>
              <a:t>만을 고려한다는 특징이 있다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바로 시작 시점부터 투자와 투기는 차이가 발생한다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투자도 엄연히 어느정도 수익이 날 것인가에 대한 면밀한 계산을 하게 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막연히 묻어 놓는 것은 투자라 할 수 없다</a:t>
            </a:r>
            <a:r>
              <a:rPr lang="en-US" altLang="ko-KR" sz="1000" dirty="0"/>
              <a:t>. </a:t>
            </a:r>
            <a:r>
              <a:rPr lang="ko-KR" altLang="en-US" sz="1000" dirty="0"/>
              <a:t>행위가 투자일지언정 수익을 </a:t>
            </a:r>
            <a:r>
              <a:rPr lang="ko-KR" altLang="en-US" sz="1000" dirty="0" err="1"/>
              <a:t>예측할때</a:t>
            </a:r>
            <a:r>
              <a:rPr lang="en-US" altLang="ko-KR" sz="1000" dirty="0"/>
              <a:t>, </a:t>
            </a:r>
            <a:r>
              <a:rPr lang="ko-KR" altLang="en-US" sz="1000" dirty="0"/>
              <a:t>투자라 지칭할 수 있는 적정선은 없다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하지만</a:t>
            </a:r>
            <a:r>
              <a:rPr lang="en-US" altLang="ko-KR" sz="1000" dirty="0"/>
              <a:t>, “</a:t>
            </a:r>
            <a:r>
              <a:rPr lang="ko-KR" altLang="en-US" sz="1000" dirty="0"/>
              <a:t>현실적 가능성이 얼마나 </a:t>
            </a:r>
            <a:r>
              <a:rPr lang="ko-KR" altLang="en-US" sz="1000" dirty="0" err="1"/>
              <a:t>되는가＂와</a:t>
            </a:r>
            <a:r>
              <a:rPr lang="ko-KR" altLang="en-US" sz="1000" dirty="0"/>
              <a:t> “만약 수익을 거두지 </a:t>
            </a:r>
            <a:r>
              <a:rPr lang="ko-KR" altLang="en-US" sz="1000" dirty="0" err="1"/>
              <a:t>못하였을때</a:t>
            </a:r>
            <a:r>
              <a:rPr lang="ko-KR" altLang="en-US" sz="1000" dirty="0"/>
              <a:t> 얼마나 감수할 수 있는가</a:t>
            </a:r>
            <a:r>
              <a:rPr lang="en-US" altLang="ko-KR" sz="1000" dirty="0"/>
              <a:t>?”</a:t>
            </a:r>
            <a:r>
              <a:rPr lang="ko-KR" altLang="en-US" sz="1000" dirty="0"/>
              <a:t>의 플러스와 마이너스 꼭지를 모두 예상하는 것이</a:t>
            </a:r>
          </a:p>
          <a:p>
            <a:r>
              <a:rPr lang="ko-KR" altLang="en-US" sz="1000" dirty="0"/>
              <a:t>어야 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그리고 진정한 투자라 하는 것은 투자 행위로 인해서 벌어질 수 있는 모든 결과를 감내 할 수 있는 수준이어야 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만약 </a:t>
            </a:r>
            <a:r>
              <a:rPr lang="en-US" altLang="ko-KR" sz="1000" dirty="0"/>
              <a:t>All or Nothing </a:t>
            </a:r>
            <a:r>
              <a:rPr lang="ko-KR" altLang="en-US" sz="1000" dirty="0"/>
              <a:t>과 같이 생각한다면</a:t>
            </a:r>
            <a:r>
              <a:rPr lang="en-US" altLang="ko-KR" sz="1000" dirty="0"/>
              <a:t>, </a:t>
            </a:r>
            <a:r>
              <a:rPr lang="ko-KR" altLang="en-US" sz="1000" dirty="0"/>
              <a:t>이것은 반드시 </a:t>
            </a:r>
            <a:r>
              <a:rPr lang="ko-KR" altLang="en-US" sz="1000" dirty="0" err="1"/>
              <a:t>투기라</a:t>
            </a:r>
            <a:r>
              <a:rPr lang="ko-KR" altLang="en-US" sz="1000" dirty="0"/>
              <a:t> 할 수 있다</a:t>
            </a:r>
            <a:r>
              <a:rPr lang="en-US" altLang="ko-KR" sz="1000" dirty="0"/>
              <a:t>. </a:t>
            </a:r>
            <a:r>
              <a:rPr lang="ko-KR" altLang="en-US" sz="1000" dirty="0"/>
              <a:t>과감한 투자</a:t>
            </a:r>
            <a:r>
              <a:rPr lang="en-US" altLang="ko-KR" sz="1000" dirty="0"/>
              <a:t>? </a:t>
            </a:r>
            <a:r>
              <a:rPr lang="ko-KR" altLang="en-US" sz="1000" dirty="0"/>
              <a:t>투기가 더 어울리는 말이다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모든 투자의 결과는 감내할 수 있는 수준에서 이루어져야 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만약</a:t>
            </a:r>
            <a:r>
              <a:rPr lang="en-US" altLang="ko-KR" sz="1000" dirty="0"/>
              <a:t>, </a:t>
            </a:r>
            <a:r>
              <a:rPr lang="ko-KR" altLang="en-US" sz="1000" dirty="0"/>
              <a:t>월급을 지속적으로 받는 직장인이나 수익이 지속적으로 발생하는 사업자가 자신의 </a:t>
            </a:r>
            <a:r>
              <a:rPr lang="ko-KR" altLang="en-US" sz="1000" dirty="0" err="1"/>
              <a:t>전재산을</a:t>
            </a:r>
            <a:r>
              <a:rPr lang="ko-KR" altLang="en-US" sz="1000" dirty="0"/>
              <a:t> 투여한다고 한다면</a:t>
            </a:r>
            <a:r>
              <a:rPr lang="en-US" altLang="ko-KR" sz="1000" dirty="0"/>
              <a:t>, </a:t>
            </a:r>
            <a:r>
              <a:rPr lang="ko-KR" altLang="en-US" sz="1000" dirty="0"/>
              <a:t>이것 또한 투기가 될 수 있다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항상 투자가 발생한 시점의 재산 상태만을 생각하여야 하기 때문이다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앞으로 예상되는 기대 소득은 실제 자신이 쥐고 있는 금액이 되지 않기 때문에 투자 예상의 한 요인으로 넣는다는 것은 매우 위험한 발상이 될 수 있다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928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 원칙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13897" y="2003755"/>
            <a:ext cx="296427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투자에 대한 이해</a:t>
            </a:r>
          </a:p>
        </p:txBody>
      </p:sp>
    </p:spTree>
    <p:extLst>
      <p:ext uri="{BB962C8B-B14F-4D97-AF65-F5344CB8AC3E}">
        <p14:creationId xmlns:p14="http://schemas.microsoft.com/office/powerpoint/2010/main" val="3812989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/>
              <a:t>투자란 무엇인가</a:t>
            </a:r>
            <a:r>
              <a:rPr lang="en-US" altLang="ko-KR" sz="1000" dirty="0"/>
              <a:t>?</a:t>
            </a:r>
          </a:p>
          <a:p>
            <a:r>
              <a:rPr lang="en-US" altLang="ko-KR" sz="1000" dirty="0"/>
              <a:t>1)</a:t>
            </a:r>
            <a:r>
              <a:rPr lang="ko-KR" altLang="en-US" sz="1000" dirty="0"/>
              <a:t>투자 </a:t>
            </a:r>
            <a:r>
              <a:rPr lang="en-US" altLang="ko-KR" sz="1000" dirty="0"/>
              <a:t>vs </a:t>
            </a:r>
            <a:r>
              <a:rPr lang="ko-KR" altLang="en-US" sz="1000" dirty="0"/>
              <a:t>투기</a:t>
            </a:r>
          </a:p>
          <a:p>
            <a:r>
              <a:rPr lang="ko-KR" altLang="en-US" sz="1000" dirty="0"/>
              <a:t>투자는 단적으로 이야기하자면</a:t>
            </a:r>
            <a:r>
              <a:rPr lang="en-US" altLang="ko-KR" sz="1000" dirty="0"/>
              <a:t>, </a:t>
            </a:r>
            <a:r>
              <a:rPr lang="ko-KR" altLang="en-US" sz="1000" dirty="0" err="1"/>
              <a:t>행위적으로</a:t>
            </a:r>
            <a:r>
              <a:rPr lang="ko-KR" altLang="en-US" sz="1000" dirty="0"/>
              <a:t> 투기와 같다</a:t>
            </a:r>
            <a:r>
              <a:rPr lang="en-US" altLang="ko-KR" sz="1000" dirty="0"/>
              <a:t>. </a:t>
            </a:r>
            <a:r>
              <a:rPr lang="ko-KR" altLang="en-US" sz="1000" dirty="0"/>
              <a:t>미래의 가치를 알지 못하는 상태에서 단지 추측과 분석 또는 예감으로 자신의 시간과 노력 그리고</a:t>
            </a:r>
          </a:p>
          <a:p>
            <a:r>
              <a:rPr lang="ko-KR" altLang="en-US" sz="1000" dirty="0"/>
              <a:t>경제적 가치를 제공하는 것이다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투자와 투기의 가장 큰 차이는 중간</a:t>
            </a:r>
            <a:r>
              <a:rPr lang="en-US" altLang="ko-KR" sz="1000" dirty="0"/>
              <a:t>(</a:t>
            </a:r>
            <a:r>
              <a:rPr lang="ko-KR" altLang="en-US" sz="1000" dirty="0"/>
              <a:t>과정</a:t>
            </a:r>
            <a:r>
              <a:rPr lang="en-US" altLang="ko-KR" sz="1000" dirty="0"/>
              <a:t>)</a:t>
            </a:r>
            <a:r>
              <a:rPr lang="ko-KR" altLang="en-US" sz="1000" dirty="0"/>
              <a:t>이 어찌 되었던</a:t>
            </a:r>
            <a:r>
              <a:rPr lang="en-US" altLang="ko-KR" sz="1000" dirty="0"/>
              <a:t>, </a:t>
            </a:r>
            <a:r>
              <a:rPr lang="ko-KR" altLang="en-US" sz="1000" dirty="0"/>
              <a:t>시작과 끝에 있다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투자의 시작은 수익을 목적으로 한 분석이다</a:t>
            </a:r>
            <a:r>
              <a:rPr lang="en-US" altLang="ko-KR" sz="1000" dirty="0"/>
              <a:t>. </a:t>
            </a:r>
            <a:r>
              <a:rPr lang="ko-KR" altLang="en-US" sz="1000" dirty="0"/>
              <a:t>하지만 투기의 시작은 수익 그 자체</a:t>
            </a:r>
            <a:r>
              <a:rPr lang="en-US" altLang="ko-KR" sz="1000" dirty="0"/>
              <a:t>(</a:t>
            </a:r>
            <a:r>
              <a:rPr lang="ko-KR" altLang="en-US" sz="1000" dirty="0"/>
              <a:t>수익의 크기와 가능성 등</a:t>
            </a:r>
            <a:r>
              <a:rPr lang="en-US" altLang="ko-KR" sz="1000" dirty="0"/>
              <a:t>)</a:t>
            </a:r>
            <a:r>
              <a:rPr lang="ko-KR" altLang="en-US" sz="1000" dirty="0"/>
              <a:t>만을 고려한다는 특징이 있다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바로 시작 시점부터 투자와 투기는 차이가 발생한다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투자도 엄연히 어느정도 수익이 날 것인가에 대한 면밀한 계산을 하게 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막연히 묻어 놓는 것은 투자라 할 수 없다</a:t>
            </a:r>
            <a:r>
              <a:rPr lang="en-US" altLang="ko-KR" sz="1000" dirty="0"/>
              <a:t>. </a:t>
            </a:r>
            <a:r>
              <a:rPr lang="ko-KR" altLang="en-US" sz="1000" dirty="0"/>
              <a:t>행위가 투자일지언정 수익을 </a:t>
            </a:r>
            <a:r>
              <a:rPr lang="ko-KR" altLang="en-US" sz="1000" dirty="0" err="1"/>
              <a:t>예측할때</a:t>
            </a:r>
            <a:r>
              <a:rPr lang="en-US" altLang="ko-KR" sz="1000" dirty="0"/>
              <a:t>, </a:t>
            </a:r>
            <a:r>
              <a:rPr lang="ko-KR" altLang="en-US" sz="1000" dirty="0"/>
              <a:t>투자라 지칭할 수 있는 적정선은 없다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하지만</a:t>
            </a:r>
            <a:r>
              <a:rPr lang="en-US" altLang="ko-KR" sz="1000" dirty="0"/>
              <a:t>, “</a:t>
            </a:r>
            <a:r>
              <a:rPr lang="ko-KR" altLang="en-US" sz="1000" dirty="0"/>
              <a:t>현실적 가능성이 얼마나 </a:t>
            </a:r>
            <a:r>
              <a:rPr lang="ko-KR" altLang="en-US" sz="1000" dirty="0" err="1"/>
              <a:t>되는가＂와</a:t>
            </a:r>
            <a:r>
              <a:rPr lang="ko-KR" altLang="en-US" sz="1000" dirty="0"/>
              <a:t> “만약 수익을 거두지 </a:t>
            </a:r>
            <a:r>
              <a:rPr lang="ko-KR" altLang="en-US" sz="1000" dirty="0" err="1"/>
              <a:t>못하였을때</a:t>
            </a:r>
            <a:r>
              <a:rPr lang="ko-KR" altLang="en-US" sz="1000" dirty="0"/>
              <a:t> 얼마나 감수할 수 있는가</a:t>
            </a:r>
            <a:r>
              <a:rPr lang="en-US" altLang="ko-KR" sz="1000" dirty="0"/>
              <a:t>?”</a:t>
            </a:r>
            <a:r>
              <a:rPr lang="ko-KR" altLang="en-US" sz="1000" dirty="0"/>
              <a:t>의 플러스와 마이너스 꼭지를 모두 예상하는 것이</a:t>
            </a:r>
          </a:p>
          <a:p>
            <a:r>
              <a:rPr lang="ko-KR" altLang="en-US" sz="1000" dirty="0"/>
              <a:t>어야 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그리고 진정한 투자라 하는 것은 투자 행위로 인해서 벌어질 수 있는 모든 결과를 감내 할 수 있는 수준이어야 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만약 </a:t>
            </a:r>
            <a:r>
              <a:rPr lang="en-US" altLang="ko-KR" sz="1000" dirty="0"/>
              <a:t>All or Nothing </a:t>
            </a:r>
            <a:r>
              <a:rPr lang="ko-KR" altLang="en-US" sz="1000" dirty="0"/>
              <a:t>과 같이 생각한다면</a:t>
            </a:r>
            <a:r>
              <a:rPr lang="en-US" altLang="ko-KR" sz="1000" dirty="0"/>
              <a:t>, </a:t>
            </a:r>
            <a:r>
              <a:rPr lang="ko-KR" altLang="en-US" sz="1000" dirty="0"/>
              <a:t>이것은 반드시 </a:t>
            </a:r>
            <a:r>
              <a:rPr lang="ko-KR" altLang="en-US" sz="1000" dirty="0" err="1"/>
              <a:t>투기라</a:t>
            </a:r>
            <a:r>
              <a:rPr lang="ko-KR" altLang="en-US" sz="1000" dirty="0"/>
              <a:t> 할 수 있다</a:t>
            </a:r>
            <a:r>
              <a:rPr lang="en-US" altLang="ko-KR" sz="1000" dirty="0"/>
              <a:t>. </a:t>
            </a:r>
            <a:r>
              <a:rPr lang="ko-KR" altLang="en-US" sz="1000" dirty="0"/>
              <a:t>과감한 투자</a:t>
            </a:r>
            <a:r>
              <a:rPr lang="en-US" altLang="ko-KR" sz="1000" dirty="0"/>
              <a:t>? </a:t>
            </a:r>
            <a:r>
              <a:rPr lang="ko-KR" altLang="en-US" sz="1000" dirty="0"/>
              <a:t>투기가 더 어울리는 말이다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모든 투자의 결과는 감내할 수 있는 수준에서 이루어져야 한다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만약</a:t>
            </a:r>
            <a:r>
              <a:rPr lang="en-US" altLang="ko-KR" sz="1000" dirty="0"/>
              <a:t>, </a:t>
            </a:r>
            <a:r>
              <a:rPr lang="ko-KR" altLang="en-US" sz="1000" dirty="0"/>
              <a:t>월급을 지속적으로 받는 직장인이나 수익이 지속적으로 발생하는 사업자가 자신의 </a:t>
            </a:r>
            <a:r>
              <a:rPr lang="ko-KR" altLang="en-US" sz="1000" dirty="0" err="1"/>
              <a:t>전재산을</a:t>
            </a:r>
            <a:r>
              <a:rPr lang="ko-KR" altLang="en-US" sz="1000" dirty="0"/>
              <a:t> 투여한다고 한다면</a:t>
            </a:r>
            <a:r>
              <a:rPr lang="en-US" altLang="ko-KR" sz="1000" dirty="0"/>
              <a:t>, </a:t>
            </a:r>
            <a:r>
              <a:rPr lang="ko-KR" altLang="en-US" sz="1000" dirty="0"/>
              <a:t>이것 또한 투기가 될 수 있다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항상 투자가 발생한 시점의 재산 상태만을 생각하여야 하기 때문이다</a:t>
            </a:r>
            <a:r>
              <a:rPr lang="en-US" altLang="ko-KR" sz="1000" dirty="0"/>
              <a:t>.</a:t>
            </a:r>
          </a:p>
          <a:p>
            <a:r>
              <a:rPr lang="ko-KR" altLang="en-US" sz="1000" dirty="0"/>
              <a:t>앞으로 예상되는 기대 소득은 실제 자신이 쥐고 있는 금액이 되지 않기 때문에 투자 예상의 한 요인으로 넣는다는 것은 매우 위험한 발상이 될 수 있다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928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 원칙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990604" y="2003755"/>
            <a:ext cx="221086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 계획법</a:t>
            </a:r>
          </a:p>
        </p:txBody>
      </p:sp>
    </p:spTree>
    <p:extLst>
      <p:ext uri="{BB962C8B-B14F-4D97-AF65-F5344CB8AC3E}">
        <p14:creationId xmlns:p14="http://schemas.microsoft.com/office/powerpoint/2010/main" val="3886540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000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928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 원칙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943316" y="2003755"/>
            <a:ext cx="23054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선택 및 집중</a:t>
            </a:r>
          </a:p>
        </p:txBody>
      </p:sp>
    </p:spTree>
    <p:extLst>
      <p:ext uri="{BB962C8B-B14F-4D97-AF65-F5344CB8AC3E}">
        <p14:creationId xmlns:p14="http://schemas.microsoft.com/office/powerpoint/2010/main" val="4042349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000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928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 원칙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464822" y="2003755"/>
            <a:ext cx="326243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4.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매매일지의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중요성</a:t>
            </a:r>
          </a:p>
        </p:txBody>
      </p:sp>
    </p:spTree>
    <p:extLst>
      <p:ext uri="{BB962C8B-B14F-4D97-AF65-F5344CB8AC3E}">
        <p14:creationId xmlns:p14="http://schemas.microsoft.com/office/powerpoint/2010/main" val="37002815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000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928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 원칙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791034" y="2003755"/>
            <a:ext cx="261001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5.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손절의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중요성</a:t>
            </a:r>
          </a:p>
        </p:txBody>
      </p:sp>
    </p:spTree>
    <p:extLst>
      <p:ext uri="{BB962C8B-B14F-4D97-AF65-F5344CB8AC3E}">
        <p14:creationId xmlns:p14="http://schemas.microsoft.com/office/powerpoint/2010/main" val="878084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000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1451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자가 </a:t>
            </a:r>
            <a:r>
              <a:rPr lang="ko-KR" altLang="en-US" sz="2800" dirty="0" err="1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제어법</a:t>
            </a:r>
            <a:endParaRPr lang="ko-KR" altLang="en-US" sz="2800" dirty="0">
              <a:solidFill>
                <a:srgbClr val="7F7F7F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222244" y="2003755"/>
            <a:ext cx="174759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기대수익</a:t>
            </a:r>
          </a:p>
        </p:txBody>
      </p:sp>
    </p:spTree>
    <p:extLst>
      <p:ext uri="{BB962C8B-B14F-4D97-AF65-F5344CB8AC3E}">
        <p14:creationId xmlns:p14="http://schemas.microsoft.com/office/powerpoint/2010/main" val="1828609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000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1451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자가 </a:t>
            </a:r>
            <a:r>
              <a:rPr lang="ko-KR" altLang="en-US" sz="2800" dirty="0" err="1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제어법</a:t>
            </a:r>
            <a:endParaRPr lang="ko-KR" altLang="en-US" sz="2800" dirty="0">
              <a:solidFill>
                <a:srgbClr val="7F7F7F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146102" y="2003755"/>
            <a:ext cx="189987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 기간</a:t>
            </a:r>
          </a:p>
        </p:txBody>
      </p:sp>
    </p:spTree>
    <p:extLst>
      <p:ext uri="{BB962C8B-B14F-4D97-AF65-F5344CB8AC3E}">
        <p14:creationId xmlns:p14="http://schemas.microsoft.com/office/powerpoint/2010/main" val="26500396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000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1451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자가 </a:t>
            </a:r>
            <a:r>
              <a:rPr lang="ko-KR" altLang="en-US" sz="2800" dirty="0" err="1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제어법</a:t>
            </a:r>
            <a:endParaRPr lang="ko-KR" altLang="en-US" sz="2800" dirty="0">
              <a:solidFill>
                <a:srgbClr val="7F7F7F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146102" y="2003755"/>
            <a:ext cx="189987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 비율</a:t>
            </a:r>
          </a:p>
        </p:txBody>
      </p:sp>
    </p:spTree>
    <p:extLst>
      <p:ext uri="{BB962C8B-B14F-4D97-AF65-F5344CB8AC3E}">
        <p14:creationId xmlns:p14="http://schemas.microsoft.com/office/powerpoint/2010/main" val="2988918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000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1451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자가 </a:t>
            </a:r>
            <a:r>
              <a:rPr lang="ko-KR" altLang="en-US" sz="2800" dirty="0" err="1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제어법</a:t>
            </a:r>
            <a:endParaRPr lang="ko-KR" altLang="en-US" sz="2800" dirty="0">
              <a:solidFill>
                <a:srgbClr val="7F7F7F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134080" y="2003755"/>
            <a:ext cx="192392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4.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 대상</a:t>
            </a:r>
          </a:p>
        </p:txBody>
      </p:sp>
    </p:spTree>
    <p:extLst>
      <p:ext uri="{BB962C8B-B14F-4D97-AF65-F5344CB8AC3E}">
        <p14:creationId xmlns:p14="http://schemas.microsoft.com/office/powerpoint/2010/main" val="21642925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000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1451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자가 </a:t>
            </a:r>
            <a:r>
              <a:rPr lang="ko-KR" altLang="en-US" sz="2800" dirty="0" err="1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제어법</a:t>
            </a:r>
            <a:endParaRPr lang="ko-KR" altLang="en-US" sz="2800" dirty="0">
              <a:solidFill>
                <a:srgbClr val="7F7F7F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993816" y="2003755"/>
            <a:ext cx="220445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5.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위험률 고려</a:t>
            </a:r>
          </a:p>
        </p:txBody>
      </p:sp>
    </p:spTree>
    <p:extLst>
      <p:ext uri="{BB962C8B-B14F-4D97-AF65-F5344CB8AC3E}">
        <p14:creationId xmlns:p14="http://schemas.microsoft.com/office/powerpoint/2010/main" val="1928773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957720" y="2003755"/>
            <a:ext cx="2276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0-1.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캔들이란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0889364-9048-9E19-D51F-727299F71F89}"/>
              </a:ext>
            </a:extLst>
          </p:cNvPr>
          <p:cNvSpPr txBox="1"/>
          <p:nvPr/>
        </p:nvSpPr>
        <p:spPr>
          <a:xfrm>
            <a:off x="6050884" y="4087299"/>
            <a:ext cx="266130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차트를 구성하는 하나하나의 봉</a:t>
            </a:r>
            <a:endParaRPr lang="en-US" altLang="ko-KR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4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캔들</a:t>
            </a:r>
          </a:p>
        </p:txBody>
      </p:sp>
    </p:spTree>
    <p:extLst>
      <p:ext uri="{BB962C8B-B14F-4D97-AF65-F5344CB8AC3E}">
        <p14:creationId xmlns:p14="http://schemas.microsoft.com/office/powerpoint/2010/main" val="4139529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1E3F0532-FA85-E733-16A0-EDFBAE1F8BB6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876756" y="2003755"/>
            <a:ext cx="2438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양봉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/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음봉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67" name="화살표: 위쪽 66">
            <a:extLst>
              <a:ext uri="{FF2B5EF4-FFF2-40B4-BE49-F238E27FC236}">
                <a16:creationId xmlns:a16="http://schemas.microsoft.com/office/drawing/2014/main" id="{4E687C38-8D8C-D216-7858-EFA0D71AE866}"/>
              </a:ext>
            </a:extLst>
          </p:cNvPr>
          <p:cNvSpPr/>
          <p:nvPr/>
        </p:nvSpPr>
        <p:spPr>
          <a:xfrm>
            <a:off x="5052318" y="3570790"/>
            <a:ext cx="384013" cy="1083719"/>
          </a:xfrm>
          <a:prstGeom prst="upArrow">
            <a:avLst/>
          </a:prstGeom>
          <a:gradFill>
            <a:gsLst>
              <a:gs pos="0">
                <a:srgbClr val="197169"/>
              </a:gs>
              <a:gs pos="8600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화살표: 위쪽 67">
            <a:extLst>
              <a:ext uri="{FF2B5EF4-FFF2-40B4-BE49-F238E27FC236}">
                <a16:creationId xmlns:a16="http://schemas.microsoft.com/office/drawing/2014/main" id="{2C6748DF-70E1-9867-48E8-73974C485111}"/>
              </a:ext>
            </a:extLst>
          </p:cNvPr>
          <p:cNvSpPr/>
          <p:nvPr/>
        </p:nvSpPr>
        <p:spPr>
          <a:xfrm rot="10800000">
            <a:off x="8506168" y="3348967"/>
            <a:ext cx="384013" cy="1070921"/>
          </a:xfrm>
          <a:prstGeom prst="upArrow">
            <a:avLst/>
          </a:prstGeom>
          <a:gradFill>
            <a:gsLst>
              <a:gs pos="0">
                <a:srgbClr val="EA514E"/>
              </a:gs>
              <a:gs pos="81000">
                <a:srgbClr val="28223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27EB8D74-0CC4-DAE7-7FF8-447D36A6B7D2}"/>
              </a:ext>
            </a:extLst>
          </p:cNvPr>
          <p:cNvGrpSpPr/>
          <p:nvPr/>
        </p:nvGrpSpPr>
        <p:grpSpPr>
          <a:xfrm>
            <a:off x="3077243" y="2879606"/>
            <a:ext cx="2583662" cy="2568357"/>
            <a:chOff x="3077243" y="2663438"/>
            <a:chExt cx="2583662" cy="2568357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74B8ACA1-9165-E501-55E3-01B6EC80C7D6}"/>
                </a:ext>
              </a:extLst>
            </p:cNvPr>
            <p:cNvGrpSpPr/>
            <p:nvPr/>
          </p:nvGrpSpPr>
          <p:grpSpPr>
            <a:xfrm>
              <a:off x="3077243" y="2663438"/>
              <a:ext cx="2583662" cy="2198398"/>
              <a:chOff x="3839666" y="2663438"/>
              <a:chExt cx="2583662" cy="2198398"/>
            </a:xfrm>
          </p:grpSpPr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AE260D37-D72E-C5EB-C7AC-E2DCDCBBBE53}"/>
                  </a:ext>
                </a:extLst>
              </p:cNvPr>
              <p:cNvGrpSpPr/>
              <p:nvPr/>
            </p:nvGrpSpPr>
            <p:grpSpPr>
              <a:xfrm>
                <a:off x="3839666" y="2832715"/>
                <a:ext cx="560866" cy="1861876"/>
                <a:chOff x="3640198" y="2804018"/>
                <a:chExt cx="560866" cy="1861876"/>
              </a:xfrm>
            </p:grpSpPr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2328A6D3-2B8A-49BC-0790-4F1BF098A06B}"/>
                    </a:ext>
                  </a:extLst>
                </p:cNvPr>
                <p:cNvSpPr/>
                <p:nvPr/>
              </p:nvSpPr>
              <p:spPr>
                <a:xfrm>
                  <a:off x="3640198" y="3193094"/>
                  <a:ext cx="560866" cy="1083722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20" name="직선 연결선 19">
                  <a:extLst>
                    <a:ext uri="{FF2B5EF4-FFF2-40B4-BE49-F238E27FC236}">
                      <a16:creationId xmlns:a16="http://schemas.microsoft.com/office/drawing/2014/main" id="{072156FA-F2A0-6BEB-2170-26AE5CFF42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20631" y="2804018"/>
                  <a:ext cx="0" cy="1861876"/>
                </a:xfrm>
                <a:prstGeom prst="line">
                  <a:avLst/>
                </a:prstGeom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6B747C2-DD71-E0C8-E03D-7F3EA98A05A7}"/>
                  </a:ext>
                </a:extLst>
              </p:cNvPr>
              <p:cNvSpPr txBox="1"/>
              <p:nvPr/>
            </p:nvSpPr>
            <p:spPr>
              <a:xfrm>
                <a:off x="5746625" y="2663438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고가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8434A92-8DB8-D810-9C8C-96F7DB72E013}"/>
                  </a:ext>
                </a:extLst>
              </p:cNvPr>
              <p:cNvSpPr txBox="1"/>
              <p:nvPr/>
            </p:nvSpPr>
            <p:spPr>
              <a:xfrm>
                <a:off x="5746625" y="3059797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종가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52C4530-4A01-75FF-58C6-35BBBD09040D}"/>
                  </a:ext>
                </a:extLst>
              </p:cNvPr>
              <p:cNvSpPr txBox="1"/>
              <p:nvPr/>
            </p:nvSpPr>
            <p:spPr>
              <a:xfrm>
                <a:off x="5746625" y="4128071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시가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F671DBE-6B5C-DB43-CDB9-CCD4FE838660}"/>
                  </a:ext>
                </a:extLst>
              </p:cNvPr>
              <p:cNvSpPr txBox="1"/>
              <p:nvPr/>
            </p:nvSpPr>
            <p:spPr>
              <a:xfrm>
                <a:off x="5746625" y="4523282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저가</a:t>
                </a:r>
              </a:p>
            </p:txBody>
          </p:sp>
          <p:cxnSp>
            <p:nvCxnSpPr>
              <p:cNvPr id="44" name="직선 연결선 43">
                <a:extLst>
                  <a:ext uri="{FF2B5EF4-FFF2-40B4-BE49-F238E27FC236}">
                    <a16:creationId xmlns:a16="http://schemas.microsoft.com/office/drawing/2014/main" id="{CFE25124-2DEF-E68C-CBBD-61CEE285EF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97547" y="2832715"/>
                <a:ext cx="1682151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95841308-69E5-899D-F7AC-FEA5C94A66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0533" y="3221791"/>
                <a:ext cx="137916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7BDF25C1-0D29-6503-2AF6-C647625A94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0533" y="4296200"/>
                <a:ext cx="137916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56CF929C-CB9E-4439-551A-3C268CAFDF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97547" y="4692559"/>
                <a:ext cx="1682151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AEE4613-4815-DEE7-D277-77F12258A56D}"/>
                </a:ext>
              </a:extLst>
            </p:cNvPr>
            <p:cNvSpPr txBox="1"/>
            <p:nvPr/>
          </p:nvSpPr>
          <p:spPr>
            <a:xfrm>
              <a:off x="3450680" y="4831685"/>
              <a:ext cx="14510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25A498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양봉 </a:t>
              </a:r>
              <a:r>
                <a:rPr lang="en-US" altLang="ko-KR" sz="2000" dirty="0">
                  <a:solidFill>
                    <a:srgbClr val="25A498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( </a:t>
              </a:r>
              <a:r>
                <a:rPr lang="ko-KR" altLang="en-US" sz="2000" dirty="0">
                  <a:solidFill>
                    <a:srgbClr val="25A498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상승 </a:t>
              </a:r>
              <a:r>
                <a:rPr lang="en-US" altLang="ko-KR" sz="2000" dirty="0">
                  <a:solidFill>
                    <a:srgbClr val="25A498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)</a:t>
              </a:r>
              <a:endParaRPr lang="ko-KR" altLang="en-US" sz="2000" dirty="0">
                <a:solidFill>
                  <a:srgbClr val="25A498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6C237A2E-27B5-9EA8-E2E7-B41DE591D68E}"/>
              </a:ext>
            </a:extLst>
          </p:cNvPr>
          <p:cNvGrpSpPr/>
          <p:nvPr/>
        </p:nvGrpSpPr>
        <p:grpSpPr>
          <a:xfrm>
            <a:off x="6531095" y="2884714"/>
            <a:ext cx="2583662" cy="2558140"/>
            <a:chOff x="6531095" y="2884714"/>
            <a:chExt cx="2583662" cy="2558140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860C7C7D-84CA-EF67-B8A2-3F8188E90E0F}"/>
                </a:ext>
              </a:extLst>
            </p:cNvPr>
            <p:cNvGrpSpPr/>
            <p:nvPr/>
          </p:nvGrpSpPr>
          <p:grpSpPr>
            <a:xfrm>
              <a:off x="6531095" y="2884714"/>
              <a:ext cx="2583662" cy="2198398"/>
              <a:chOff x="3839666" y="2663438"/>
              <a:chExt cx="2583662" cy="2198398"/>
            </a:xfrm>
          </p:grpSpPr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9139AA1F-04EC-F618-DFAE-9D60946DD27F}"/>
                  </a:ext>
                </a:extLst>
              </p:cNvPr>
              <p:cNvGrpSpPr/>
              <p:nvPr/>
            </p:nvGrpSpPr>
            <p:grpSpPr>
              <a:xfrm>
                <a:off x="3839666" y="2832715"/>
                <a:ext cx="560866" cy="1861876"/>
                <a:chOff x="3640198" y="2804018"/>
                <a:chExt cx="560866" cy="1861876"/>
              </a:xfrm>
            </p:grpSpPr>
            <p:sp>
              <p:nvSpPr>
                <p:cNvPr id="63" name="사각형: 둥근 모서리 62">
                  <a:extLst>
                    <a:ext uri="{FF2B5EF4-FFF2-40B4-BE49-F238E27FC236}">
                      <a16:creationId xmlns:a16="http://schemas.microsoft.com/office/drawing/2014/main" id="{4DF992B9-A851-C0B1-05E8-07B88291B82F}"/>
                    </a:ext>
                  </a:extLst>
                </p:cNvPr>
                <p:cNvSpPr/>
                <p:nvPr/>
              </p:nvSpPr>
              <p:spPr>
                <a:xfrm>
                  <a:off x="3640198" y="3193094"/>
                  <a:ext cx="560866" cy="1083722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EA51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64" name="직선 연결선 63">
                  <a:extLst>
                    <a:ext uri="{FF2B5EF4-FFF2-40B4-BE49-F238E27FC236}">
                      <a16:creationId xmlns:a16="http://schemas.microsoft.com/office/drawing/2014/main" id="{74E1DA5B-3C24-9426-38CD-63123B00BF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20631" y="2804018"/>
                  <a:ext cx="0" cy="1861876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EA514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5F823372-00F8-6944-2FB6-EF26F6D583EE}"/>
                  </a:ext>
                </a:extLst>
              </p:cNvPr>
              <p:cNvSpPr txBox="1"/>
              <p:nvPr/>
            </p:nvSpPr>
            <p:spPr>
              <a:xfrm>
                <a:off x="5746625" y="2663438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고가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06D9B61C-9B53-901D-3692-BB567924DE58}"/>
                  </a:ext>
                </a:extLst>
              </p:cNvPr>
              <p:cNvSpPr txBox="1"/>
              <p:nvPr/>
            </p:nvSpPr>
            <p:spPr>
              <a:xfrm>
                <a:off x="5746625" y="3059797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시가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4E166D97-ED68-24CF-E5F0-BCF806D686F6}"/>
                  </a:ext>
                </a:extLst>
              </p:cNvPr>
              <p:cNvSpPr txBox="1"/>
              <p:nvPr/>
            </p:nvSpPr>
            <p:spPr>
              <a:xfrm>
                <a:off x="5746625" y="4128071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종가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E15169E6-44E8-923B-EA20-6278FEAC682B}"/>
                  </a:ext>
                </a:extLst>
              </p:cNvPr>
              <p:cNvSpPr txBox="1"/>
              <p:nvPr/>
            </p:nvSpPr>
            <p:spPr>
              <a:xfrm>
                <a:off x="5746625" y="4523282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저가</a:t>
                </a:r>
              </a:p>
            </p:txBody>
          </p: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0A63CB9A-E9D0-7B80-D42F-E4E9646C08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97547" y="2832715"/>
                <a:ext cx="1682151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8DA29CB-5910-8577-2729-42E8E55FD3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0533" y="3221791"/>
                <a:ext cx="137916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>
                <a:extLst>
                  <a:ext uri="{FF2B5EF4-FFF2-40B4-BE49-F238E27FC236}">
                    <a16:creationId xmlns:a16="http://schemas.microsoft.com/office/drawing/2014/main" id="{1FFC772C-8839-989A-B105-D7968C46A1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0533" y="4296200"/>
                <a:ext cx="137916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A4E3DDBE-DC41-A98E-3906-4619C843FE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97547" y="4692559"/>
                <a:ext cx="1682151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64E206A-1217-3A43-A901-BDED46F40A29}"/>
                </a:ext>
              </a:extLst>
            </p:cNvPr>
            <p:cNvSpPr txBox="1"/>
            <p:nvPr/>
          </p:nvSpPr>
          <p:spPr>
            <a:xfrm>
              <a:off x="7097407" y="5042744"/>
              <a:ext cx="14510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음봉</a:t>
              </a:r>
              <a:r>
                <a:rPr lang="ko-KR" altLang="en-US" sz="2000" dirty="0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 </a:t>
              </a:r>
              <a:r>
                <a:rPr lang="en-US" altLang="ko-KR" sz="2000" dirty="0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( </a:t>
              </a:r>
              <a:r>
                <a:rPr lang="ko-KR" altLang="en-US" sz="2000" dirty="0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하락 </a:t>
              </a:r>
              <a:r>
                <a:rPr lang="en-US" altLang="ko-KR" sz="2000" dirty="0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)</a:t>
              </a:r>
              <a:endParaRPr lang="ko-KR" altLang="en-US" sz="2000" dirty="0">
                <a:solidFill>
                  <a:srgbClr val="EA514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CC04FEF-B034-8786-C066-1CD2619066F7}"/>
              </a:ext>
            </a:extLst>
          </p:cNvPr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1594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1E3F0532-FA85-E733-16A0-EDFBAE1F8BB6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471198" y="2003755"/>
            <a:ext cx="32496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양봉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/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음봉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사례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C04FEF-B034-8786-C066-1CD2619066F7}"/>
              </a:ext>
            </a:extLst>
          </p:cNvPr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335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8309B307-A474-960E-4F35-1053983C5BBF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413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525702" y="2003755"/>
            <a:ext cx="3140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도지와 형태 캔들</a:t>
            </a: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8D4BEF28-7CDE-D509-0B13-A3AF28F2898A}"/>
              </a:ext>
            </a:extLst>
          </p:cNvPr>
          <p:cNvGrpSpPr/>
          <p:nvPr/>
        </p:nvGrpSpPr>
        <p:grpSpPr>
          <a:xfrm>
            <a:off x="3174737" y="2804115"/>
            <a:ext cx="2124585" cy="1867640"/>
            <a:chOff x="2968463" y="2799055"/>
            <a:chExt cx="2124585" cy="1867640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CE3ECD5A-0F8D-DED8-A295-A8C48EBE64D1}"/>
                </a:ext>
              </a:extLst>
            </p:cNvPr>
            <p:cNvGrpSpPr/>
            <p:nvPr/>
          </p:nvGrpSpPr>
          <p:grpSpPr>
            <a:xfrm>
              <a:off x="3807122" y="3372824"/>
              <a:ext cx="560866" cy="727558"/>
              <a:chOff x="3807122" y="3372824"/>
              <a:chExt cx="560866" cy="727558"/>
            </a:xfrm>
          </p:grpSpPr>
          <p:sp>
            <p:nvSpPr>
              <p:cNvPr id="63" name="사각형: 둥근 모서리 62">
                <a:extLst>
                  <a:ext uri="{FF2B5EF4-FFF2-40B4-BE49-F238E27FC236}">
                    <a16:creationId xmlns:a16="http://schemas.microsoft.com/office/drawing/2014/main" id="{4DF992B9-A851-C0B1-05E8-07B88291B82F}"/>
                  </a:ext>
                </a:extLst>
              </p:cNvPr>
              <p:cNvSpPr/>
              <p:nvPr/>
            </p:nvSpPr>
            <p:spPr>
              <a:xfrm>
                <a:off x="3807122" y="3713743"/>
                <a:ext cx="560866" cy="45720"/>
              </a:xfrm>
              <a:prstGeom prst="roundRect">
                <a:avLst>
                  <a:gd name="adj" fmla="val 5901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64" name="직선 연결선 63">
                <a:extLst>
                  <a:ext uri="{FF2B5EF4-FFF2-40B4-BE49-F238E27FC236}">
                    <a16:creationId xmlns:a16="http://schemas.microsoft.com/office/drawing/2014/main" id="{74E1DA5B-3C24-9426-38CD-63123B00BF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7555" y="3372824"/>
                <a:ext cx="0" cy="727558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EA51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B9D1ED42-CD26-6B33-5936-8FE5471BDCED}"/>
                </a:ext>
              </a:extLst>
            </p:cNvPr>
            <p:cNvGrpSpPr/>
            <p:nvPr/>
          </p:nvGrpSpPr>
          <p:grpSpPr>
            <a:xfrm>
              <a:off x="2968463" y="3372824"/>
              <a:ext cx="560866" cy="727558"/>
              <a:chOff x="2968463" y="3372824"/>
              <a:chExt cx="560866" cy="727558"/>
            </a:xfrm>
          </p:grpSpPr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B400721E-DBC5-14A8-08C4-EA536A0CD4A1}"/>
                  </a:ext>
                </a:extLst>
              </p:cNvPr>
              <p:cNvSpPr/>
              <p:nvPr/>
            </p:nvSpPr>
            <p:spPr>
              <a:xfrm>
                <a:off x="2968463" y="3713743"/>
                <a:ext cx="560866" cy="45720"/>
              </a:xfrm>
              <a:prstGeom prst="roundRect">
                <a:avLst>
                  <a:gd name="adj" fmla="val 5901"/>
                </a:avLst>
              </a:prstGeom>
              <a:solidFill>
                <a:srgbClr val="25A4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CB149547-17A7-BC31-C9F1-0ED46F0AF6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8896" y="3372824"/>
                <a:ext cx="0" cy="727558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25A49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F66BC778-36BE-F78D-4BF6-33A24CA0BD84}"/>
                </a:ext>
              </a:extLst>
            </p:cNvPr>
            <p:cNvGrpSpPr/>
            <p:nvPr/>
          </p:nvGrpSpPr>
          <p:grpSpPr>
            <a:xfrm>
              <a:off x="4552514" y="2799055"/>
              <a:ext cx="540534" cy="1867640"/>
              <a:chOff x="5825732" y="2799055"/>
              <a:chExt cx="540534" cy="1867640"/>
            </a:xfrm>
          </p:grpSpPr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1AEE4613-4815-DEE7-D277-77F12258A56D}"/>
                  </a:ext>
                </a:extLst>
              </p:cNvPr>
              <p:cNvSpPr txBox="1"/>
              <p:nvPr/>
            </p:nvSpPr>
            <p:spPr>
              <a:xfrm>
                <a:off x="5825733" y="2799055"/>
                <a:ext cx="5405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하락</a:t>
                </a:r>
              </a:p>
            </p:txBody>
          </p: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A220F4CE-EF15-73F1-3047-DB8304D1ECE7}"/>
                  </a:ext>
                </a:extLst>
              </p:cNvPr>
              <p:cNvGrpSpPr/>
              <p:nvPr/>
            </p:nvGrpSpPr>
            <p:grpSpPr>
              <a:xfrm>
                <a:off x="5943601" y="3148307"/>
                <a:ext cx="304798" cy="1230692"/>
                <a:chOff x="5894084" y="2457273"/>
                <a:chExt cx="641978" cy="2592136"/>
              </a:xfrm>
            </p:grpSpPr>
            <p:sp>
              <p:nvSpPr>
                <p:cNvPr id="67" name="화살표: 위쪽 66">
                  <a:extLst>
                    <a:ext uri="{FF2B5EF4-FFF2-40B4-BE49-F238E27FC236}">
                      <a16:creationId xmlns:a16="http://schemas.microsoft.com/office/drawing/2014/main" id="{4E687C38-8D8C-D216-7858-EFA0D71AE866}"/>
                    </a:ext>
                  </a:extLst>
                </p:cNvPr>
                <p:cNvSpPr/>
                <p:nvPr/>
              </p:nvSpPr>
              <p:spPr>
                <a:xfrm>
                  <a:off x="5894084" y="3753341"/>
                  <a:ext cx="641978" cy="1296068"/>
                </a:xfrm>
                <a:prstGeom prst="upArrow">
                  <a:avLst/>
                </a:prstGeom>
                <a:gradFill>
                  <a:gsLst>
                    <a:gs pos="0">
                      <a:srgbClr val="197169"/>
                    </a:gs>
                    <a:gs pos="71000">
                      <a:srgbClr val="2A234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8" name="화살표: 위쪽 67">
                  <a:extLst>
                    <a:ext uri="{FF2B5EF4-FFF2-40B4-BE49-F238E27FC236}">
                      <a16:creationId xmlns:a16="http://schemas.microsoft.com/office/drawing/2014/main" id="{2C6748DF-70E1-9867-48E8-73974C485111}"/>
                    </a:ext>
                  </a:extLst>
                </p:cNvPr>
                <p:cNvSpPr/>
                <p:nvPr/>
              </p:nvSpPr>
              <p:spPr>
                <a:xfrm rot="10800000">
                  <a:off x="5894084" y="2457273"/>
                  <a:ext cx="641978" cy="1296068"/>
                </a:xfrm>
                <a:prstGeom prst="upArrow">
                  <a:avLst/>
                </a:prstGeom>
                <a:gradFill>
                  <a:gsLst>
                    <a:gs pos="0">
                      <a:srgbClr val="EA514E"/>
                    </a:gs>
                    <a:gs pos="81000">
                      <a:srgbClr val="28223F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A1C3B15-4826-7B0E-7241-9C2266B6A477}"/>
                  </a:ext>
                </a:extLst>
              </p:cNvPr>
              <p:cNvSpPr txBox="1"/>
              <p:nvPr/>
            </p:nvSpPr>
            <p:spPr>
              <a:xfrm>
                <a:off x="5825732" y="4328141"/>
                <a:ext cx="5405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상승</a:t>
                </a: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42BD081-7766-F863-6E52-6E8CA9482203}"/>
                </a:ext>
              </a:extLst>
            </p:cNvPr>
            <p:cNvSpPr txBox="1"/>
            <p:nvPr/>
          </p:nvSpPr>
          <p:spPr>
            <a:xfrm>
              <a:off x="3103809" y="4328141"/>
              <a:ext cx="11288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도지형 캔들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315477BA-60BD-ADD3-3059-F0EB203BC155}"/>
              </a:ext>
            </a:extLst>
          </p:cNvPr>
          <p:cNvGrpSpPr/>
          <p:nvPr/>
        </p:nvGrpSpPr>
        <p:grpSpPr>
          <a:xfrm>
            <a:off x="6454761" y="3407263"/>
            <a:ext cx="2562503" cy="1513042"/>
            <a:chOff x="6661035" y="3407263"/>
            <a:chExt cx="2562503" cy="1513042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D0C9FE6B-E983-566B-9DF5-7BF117D3A5E8}"/>
                </a:ext>
              </a:extLst>
            </p:cNvPr>
            <p:cNvGrpSpPr/>
            <p:nvPr/>
          </p:nvGrpSpPr>
          <p:grpSpPr>
            <a:xfrm>
              <a:off x="6661035" y="3407263"/>
              <a:ext cx="1306768" cy="1513042"/>
              <a:chOff x="6661035" y="3399874"/>
              <a:chExt cx="1306768" cy="1513042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941D2486-486E-32D6-3CF1-478AB7AE41A7}"/>
                  </a:ext>
                </a:extLst>
              </p:cNvPr>
              <p:cNvGrpSpPr/>
              <p:nvPr/>
            </p:nvGrpSpPr>
            <p:grpSpPr>
              <a:xfrm>
                <a:off x="7033984" y="3399874"/>
                <a:ext cx="560866" cy="727558"/>
                <a:chOff x="7033984" y="3399874"/>
                <a:chExt cx="560866" cy="727558"/>
              </a:xfrm>
            </p:grpSpPr>
            <p:sp>
              <p:nvSpPr>
                <p:cNvPr id="33" name="사각형: 둥근 모서리 32">
                  <a:extLst>
                    <a:ext uri="{FF2B5EF4-FFF2-40B4-BE49-F238E27FC236}">
                      <a16:creationId xmlns:a16="http://schemas.microsoft.com/office/drawing/2014/main" id="{131E19FF-EFB5-D660-8E5A-DAC9ACF5AB63}"/>
                    </a:ext>
                  </a:extLst>
                </p:cNvPr>
                <p:cNvSpPr/>
                <p:nvPr/>
              </p:nvSpPr>
              <p:spPr>
                <a:xfrm flipV="1">
                  <a:off x="7033984" y="3399874"/>
                  <a:ext cx="560866" cy="45720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34" name="직선 연결선 33">
                  <a:extLst>
                    <a:ext uri="{FF2B5EF4-FFF2-40B4-BE49-F238E27FC236}">
                      <a16:creationId xmlns:a16="http://schemas.microsoft.com/office/drawing/2014/main" id="{186473E8-56A9-1CFF-CB97-83E1485880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14417" y="3399874"/>
                  <a:ext cx="0" cy="727558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7ACD25F-19BB-821B-75F1-4D3295212F55}"/>
                  </a:ext>
                </a:extLst>
              </p:cNvPr>
              <p:cNvSpPr txBox="1"/>
              <p:nvPr/>
            </p:nvSpPr>
            <p:spPr>
              <a:xfrm>
                <a:off x="6661035" y="4328141"/>
                <a:ext cx="130676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잠자리형 캔들</a:t>
                </a:r>
                <a:endPara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  <a:p>
                <a:pPr algn="ctr"/>
                <a:r>
                  <a:rPr lang="en-US" altLang="ko-KR" sz="16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 </a:t>
                </a:r>
                <a:r>
                  <a:rPr lang="ko-KR" altLang="en-US" sz="16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상승 신호 </a:t>
                </a:r>
                <a:r>
                  <a:rPr lang="en-US" altLang="ko-KR" sz="16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)</a:t>
                </a:r>
                <a:endPara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3F3868F6-5976-06E4-A451-0D7316539A8B}"/>
                </a:ext>
              </a:extLst>
            </p:cNvPr>
            <p:cNvGrpSpPr/>
            <p:nvPr/>
          </p:nvGrpSpPr>
          <p:grpSpPr>
            <a:xfrm>
              <a:off x="8022567" y="3412335"/>
              <a:ext cx="1200971" cy="1502899"/>
              <a:chOff x="8022567" y="3399874"/>
              <a:chExt cx="1200971" cy="150289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B01DA9B3-BDC4-20CD-0A22-386B946FECF1}"/>
                  </a:ext>
                </a:extLst>
              </p:cNvPr>
              <p:cNvGrpSpPr/>
              <p:nvPr/>
            </p:nvGrpSpPr>
            <p:grpSpPr>
              <a:xfrm>
                <a:off x="8342620" y="3399874"/>
                <a:ext cx="560866" cy="731329"/>
                <a:chOff x="8342620" y="3399874"/>
                <a:chExt cx="560866" cy="731329"/>
              </a:xfrm>
            </p:grpSpPr>
            <p:sp>
              <p:nvSpPr>
                <p:cNvPr id="40" name="사각형: 둥근 모서리 39">
                  <a:extLst>
                    <a:ext uri="{FF2B5EF4-FFF2-40B4-BE49-F238E27FC236}">
                      <a16:creationId xmlns:a16="http://schemas.microsoft.com/office/drawing/2014/main" id="{ED56B685-C8C2-EBBE-E9F1-746B6448C0FB}"/>
                    </a:ext>
                  </a:extLst>
                </p:cNvPr>
                <p:cNvSpPr/>
                <p:nvPr/>
              </p:nvSpPr>
              <p:spPr>
                <a:xfrm flipV="1">
                  <a:off x="8342620" y="4085483"/>
                  <a:ext cx="560866" cy="45720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EA51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41" name="직선 연결선 40">
                  <a:extLst>
                    <a:ext uri="{FF2B5EF4-FFF2-40B4-BE49-F238E27FC236}">
                      <a16:creationId xmlns:a16="http://schemas.microsoft.com/office/drawing/2014/main" id="{FC84C70C-36C1-30D7-40F9-2419289B98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623053" y="3399874"/>
                  <a:ext cx="0" cy="727558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EA514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887B6A4-9CEC-4167-16C0-A82EBAFA8D2E}"/>
                  </a:ext>
                </a:extLst>
              </p:cNvPr>
              <p:cNvSpPr txBox="1"/>
              <p:nvPr/>
            </p:nvSpPr>
            <p:spPr>
              <a:xfrm>
                <a:off x="8022567" y="4317998"/>
                <a:ext cx="120097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비석형 캔들</a:t>
                </a:r>
                <a:endPara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  <a:p>
                <a:pPr algn="ctr"/>
                <a:r>
                  <a:rPr lang="en-US" altLang="ko-KR" sz="1600" dirty="0">
                    <a:solidFill>
                      <a:srgbClr val="CA1C1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 </a:t>
                </a:r>
                <a:r>
                  <a:rPr lang="ko-KR" altLang="en-US" sz="1600" dirty="0">
                    <a:solidFill>
                      <a:srgbClr val="CA1C1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하락 신호 </a:t>
                </a:r>
                <a:r>
                  <a:rPr lang="en-US" altLang="ko-KR" sz="1600" dirty="0">
                    <a:solidFill>
                      <a:srgbClr val="CA1C1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)</a:t>
                </a:r>
                <a:endParaRPr lang="ko-KR" altLang="en-US" sz="1600" dirty="0">
                  <a:solidFill>
                    <a:srgbClr val="CA1C1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8276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8309B307-A474-960E-4F35-1053983C5BBF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413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031980" y="2003755"/>
            <a:ext cx="4128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1-1-1.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도지와 형태 캔들 사례</a:t>
            </a:r>
          </a:p>
        </p:txBody>
      </p:sp>
    </p:spTree>
    <p:extLst>
      <p:ext uri="{BB962C8B-B14F-4D97-AF65-F5344CB8AC3E}">
        <p14:creationId xmlns:p14="http://schemas.microsoft.com/office/powerpoint/2010/main" val="180984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05052" y="2003755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1-2.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양봉 상세 설명 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6F947D6A-900B-7030-C9A3-E46D684035D2}"/>
              </a:ext>
            </a:extLst>
          </p:cNvPr>
          <p:cNvGrpSpPr/>
          <p:nvPr/>
        </p:nvGrpSpPr>
        <p:grpSpPr>
          <a:xfrm>
            <a:off x="2191838" y="2832544"/>
            <a:ext cx="1255699" cy="2524211"/>
            <a:chOff x="2191838" y="2832544"/>
            <a:chExt cx="1255699" cy="2524211"/>
          </a:xfrm>
        </p:grpSpPr>
        <p:sp>
          <p:nvSpPr>
            <p:cNvPr id="67" name="화살표: 위쪽 66">
              <a:extLst>
                <a:ext uri="{FF2B5EF4-FFF2-40B4-BE49-F238E27FC236}">
                  <a16:creationId xmlns:a16="http://schemas.microsoft.com/office/drawing/2014/main" id="{4E687C38-8D8C-D216-7858-EFA0D71AE866}"/>
                </a:ext>
              </a:extLst>
            </p:cNvPr>
            <p:cNvSpPr/>
            <p:nvPr/>
          </p:nvSpPr>
          <p:spPr>
            <a:xfrm>
              <a:off x="2191838" y="2832544"/>
              <a:ext cx="304798" cy="2220320"/>
            </a:xfrm>
            <a:prstGeom prst="upArrow">
              <a:avLst/>
            </a:prstGeom>
            <a:gradFill>
              <a:gsLst>
                <a:gs pos="0">
                  <a:srgbClr val="197169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C7DD0A49-C978-BE91-7BC7-D589146CF619}"/>
                </a:ext>
              </a:extLst>
            </p:cNvPr>
            <p:cNvGrpSpPr/>
            <p:nvPr/>
          </p:nvGrpSpPr>
          <p:grpSpPr>
            <a:xfrm>
              <a:off x="2496636" y="2970814"/>
              <a:ext cx="950901" cy="2385941"/>
              <a:chOff x="2496636" y="2701487"/>
              <a:chExt cx="950901" cy="2385941"/>
            </a:xfrm>
          </p:grpSpPr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131E19FF-EFB5-D660-8E5A-DAC9ACF5AB63}"/>
                  </a:ext>
                </a:extLst>
              </p:cNvPr>
              <p:cNvSpPr/>
              <p:nvPr/>
            </p:nvSpPr>
            <p:spPr>
              <a:xfrm>
                <a:off x="2691652" y="2701487"/>
                <a:ext cx="560866" cy="1600457"/>
              </a:xfrm>
              <a:prstGeom prst="roundRect">
                <a:avLst>
                  <a:gd name="adj" fmla="val 5901"/>
                </a:avLst>
              </a:prstGeom>
              <a:solidFill>
                <a:srgbClr val="25A4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7ACD25F-19BB-821B-75F1-4D3295212F55}"/>
                  </a:ext>
                </a:extLst>
              </p:cNvPr>
              <p:cNvSpPr txBox="1"/>
              <p:nvPr/>
            </p:nvSpPr>
            <p:spPr>
              <a:xfrm>
                <a:off x="2496636" y="4502653"/>
                <a:ext cx="95090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장대 양봉</a:t>
                </a:r>
                <a:endPara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  <a:p>
                <a:pPr algn="ctr"/>
                <a:r>
                  <a:rPr lang="en-US" altLang="ko-KR" sz="16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 </a:t>
                </a:r>
                <a:r>
                  <a:rPr lang="ko-KR" altLang="en-US" sz="16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급등 </a:t>
                </a:r>
                <a:r>
                  <a:rPr lang="en-US" altLang="ko-KR" sz="16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)</a:t>
                </a:r>
                <a:endPara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A326087-8E3B-A57B-A839-BAECDF55EA1D}"/>
              </a:ext>
            </a:extLst>
          </p:cNvPr>
          <p:cNvGrpSpPr/>
          <p:nvPr/>
        </p:nvGrpSpPr>
        <p:grpSpPr>
          <a:xfrm>
            <a:off x="5175716" y="2852774"/>
            <a:ext cx="1840568" cy="2622021"/>
            <a:chOff x="4648155" y="2526974"/>
            <a:chExt cx="1840568" cy="2622021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887B6A4-9CEC-4167-16C0-A82EBAFA8D2E}"/>
                </a:ext>
              </a:extLst>
            </p:cNvPr>
            <p:cNvSpPr txBox="1"/>
            <p:nvPr/>
          </p:nvSpPr>
          <p:spPr>
            <a:xfrm>
              <a:off x="4648155" y="4317998"/>
              <a:ext cx="184056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망치형 캔들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하락세일때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상승세일때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CC578506-71E3-3EB9-8264-AF8A16F81905}"/>
                </a:ext>
              </a:extLst>
            </p:cNvPr>
            <p:cNvGrpSpPr/>
            <p:nvPr/>
          </p:nvGrpSpPr>
          <p:grpSpPr>
            <a:xfrm>
              <a:off x="4883194" y="2526974"/>
              <a:ext cx="1370491" cy="1600458"/>
              <a:chOff x="4883194" y="2526974"/>
              <a:chExt cx="1370491" cy="1600458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BFEC707F-2A36-592D-ED26-E727699B4017}"/>
                  </a:ext>
                </a:extLst>
              </p:cNvPr>
              <p:cNvGrpSpPr/>
              <p:nvPr/>
            </p:nvGrpSpPr>
            <p:grpSpPr>
              <a:xfrm>
                <a:off x="4883194" y="2526974"/>
                <a:ext cx="560866" cy="1600458"/>
                <a:chOff x="4883194" y="2526974"/>
                <a:chExt cx="560866" cy="1600458"/>
              </a:xfrm>
            </p:grpSpPr>
            <p:sp>
              <p:nvSpPr>
                <p:cNvPr id="40" name="사각형: 둥근 모서리 39">
                  <a:extLst>
                    <a:ext uri="{FF2B5EF4-FFF2-40B4-BE49-F238E27FC236}">
                      <a16:creationId xmlns:a16="http://schemas.microsoft.com/office/drawing/2014/main" id="{ED56B685-C8C2-EBBE-E9F1-746B6448C0FB}"/>
                    </a:ext>
                  </a:extLst>
                </p:cNvPr>
                <p:cNvSpPr/>
                <p:nvPr/>
              </p:nvSpPr>
              <p:spPr>
                <a:xfrm>
                  <a:off x="4883194" y="2526974"/>
                  <a:ext cx="560866" cy="374976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41" name="직선 연결선 40">
                  <a:extLst>
                    <a:ext uri="{FF2B5EF4-FFF2-40B4-BE49-F238E27FC236}">
                      <a16:creationId xmlns:a16="http://schemas.microsoft.com/office/drawing/2014/main" id="{FC84C70C-36C1-30D7-40F9-2419289B98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63627" y="2552700"/>
                  <a:ext cx="0" cy="1574732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40B3B01E-DBDC-9305-6E84-47ED450F7838}"/>
                  </a:ext>
                </a:extLst>
              </p:cNvPr>
              <p:cNvGrpSpPr/>
              <p:nvPr/>
            </p:nvGrpSpPr>
            <p:grpSpPr>
              <a:xfrm>
                <a:off x="5692819" y="2526974"/>
                <a:ext cx="560866" cy="1600458"/>
                <a:chOff x="5692819" y="2526974"/>
                <a:chExt cx="560866" cy="1600458"/>
              </a:xfrm>
            </p:grpSpPr>
            <p:sp>
              <p:nvSpPr>
                <p:cNvPr id="7" name="사각형: 둥근 모서리 6">
                  <a:extLst>
                    <a:ext uri="{FF2B5EF4-FFF2-40B4-BE49-F238E27FC236}">
                      <a16:creationId xmlns:a16="http://schemas.microsoft.com/office/drawing/2014/main" id="{FF88A701-7AA2-B504-841F-E5EDEC8D0BE2}"/>
                    </a:ext>
                  </a:extLst>
                </p:cNvPr>
                <p:cNvSpPr/>
                <p:nvPr/>
              </p:nvSpPr>
              <p:spPr>
                <a:xfrm>
                  <a:off x="5692819" y="2526974"/>
                  <a:ext cx="560866" cy="190567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1" name="직선 연결선 10">
                  <a:extLst>
                    <a:ext uri="{FF2B5EF4-FFF2-40B4-BE49-F238E27FC236}">
                      <a16:creationId xmlns:a16="http://schemas.microsoft.com/office/drawing/2014/main" id="{E886504F-8FCD-41CB-9082-335E254F56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73252" y="2552700"/>
                  <a:ext cx="0" cy="1574732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86785E3-2053-6D41-1318-F4B7A78565D2}"/>
              </a:ext>
            </a:extLst>
          </p:cNvPr>
          <p:cNvGrpSpPr/>
          <p:nvPr/>
        </p:nvGrpSpPr>
        <p:grpSpPr>
          <a:xfrm>
            <a:off x="8159594" y="2859205"/>
            <a:ext cx="1840568" cy="2609158"/>
            <a:chOff x="7451505" y="2539837"/>
            <a:chExt cx="1840568" cy="260915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1972B19D-91A3-001D-0381-80FBB1294251}"/>
                </a:ext>
              </a:extLst>
            </p:cNvPr>
            <p:cNvGrpSpPr/>
            <p:nvPr/>
          </p:nvGrpSpPr>
          <p:grpSpPr>
            <a:xfrm rot="10800000">
              <a:off x="7686544" y="2539837"/>
              <a:ext cx="1370491" cy="1600458"/>
              <a:chOff x="4883194" y="2526974"/>
              <a:chExt cx="1370491" cy="1600458"/>
            </a:xfrm>
          </p:grpSpPr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03E07F36-90B0-B5CE-3188-32AEFF856E2B}"/>
                  </a:ext>
                </a:extLst>
              </p:cNvPr>
              <p:cNvGrpSpPr/>
              <p:nvPr/>
            </p:nvGrpSpPr>
            <p:grpSpPr>
              <a:xfrm>
                <a:off x="4883194" y="2526974"/>
                <a:ext cx="560866" cy="1600458"/>
                <a:chOff x="4883194" y="2526974"/>
                <a:chExt cx="560866" cy="1600458"/>
              </a:xfrm>
            </p:grpSpPr>
            <p:sp>
              <p:nvSpPr>
                <p:cNvPr id="30" name="사각형: 둥근 모서리 29">
                  <a:extLst>
                    <a:ext uri="{FF2B5EF4-FFF2-40B4-BE49-F238E27FC236}">
                      <a16:creationId xmlns:a16="http://schemas.microsoft.com/office/drawing/2014/main" id="{26872979-0421-02F8-389A-E4B1D5E6471D}"/>
                    </a:ext>
                  </a:extLst>
                </p:cNvPr>
                <p:cNvSpPr/>
                <p:nvPr/>
              </p:nvSpPr>
              <p:spPr>
                <a:xfrm>
                  <a:off x="4883194" y="2526974"/>
                  <a:ext cx="560866" cy="374976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31" name="직선 연결선 30">
                  <a:extLst>
                    <a:ext uri="{FF2B5EF4-FFF2-40B4-BE49-F238E27FC236}">
                      <a16:creationId xmlns:a16="http://schemas.microsoft.com/office/drawing/2014/main" id="{D4B8BA7A-5DE7-B321-1128-ED05B42720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63627" y="2552700"/>
                  <a:ext cx="0" cy="1574732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2F60CCFA-F49B-2029-52C2-748AFEDAA71C}"/>
                  </a:ext>
                </a:extLst>
              </p:cNvPr>
              <p:cNvGrpSpPr/>
              <p:nvPr/>
            </p:nvGrpSpPr>
            <p:grpSpPr>
              <a:xfrm>
                <a:off x="5692819" y="2526974"/>
                <a:ext cx="560866" cy="1600458"/>
                <a:chOff x="5692819" y="2526974"/>
                <a:chExt cx="560866" cy="1600458"/>
              </a:xfrm>
            </p:grpSpPr>
            <p:sp>
              <p:nvSpPr>
                <p:cNvPr id="27" name="사각형: 둥근 모서리 26">
                  <a:extLst>
                    <a:ext uri="{FF2B5EF4-FFF2-40B4-BE49-F238E27FC236}">
                      <a16:creationId xmlns:a16="http://schemas.microsoft.com/office/drawing/2014/main" id="{1A811CEF-5615-B979-C517-77AF4F0095CE}"/>
                    </a:ext>
                  </a:extLst>
                </p:cNvPr>
                <p:cNvSpPr/>
                <p:nvPr/>
              </p:nvSpPr>
              <p:spPr>
                <a:xfrm>
                  <a:off x="5692819" y="2526974"/>
                  <a:ext cx="560866" cy="190567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B5613C8B-C3FA-51F0-2AAE-AB0F90E05D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73252" y="2552700"/>
                  <a:ext cx="0" cy="1574732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90C50D8-14BF-C1C0-EBE9-6FBE358DD30B}"/>
                </a:ext>
              </a:extLst>
            </p:cNvPr>
            <p:cNvSpPr txBox="1"/>
            <p:nvPr/>
          </p:nvSpPr>
          <p:spPr>
            <a:xfrm>
              <a:off x="7451505" y="4317998"/>
              <a:ext cx="184056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역망치형 캔들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하락세일때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상승세일때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926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1604</TotalTime>
  <Words>1995</Words>
  <Application>Microsoft Office PowerPoint</Application>
  <PresentationFormat>와이드스크린</PresentationFormat>
  <Paragraphs>374</Paragraphs>
  <Slides>39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8" baseType="lpstr">
      <vt:lpstr>AppleSDGothicNeoB00</vt:lpstr>
      <vt:lpstr>AppleSDGothicNeoM00</vt:lpstr>
      <vt:lpstr>AppleSDGothicNeoL00</vt:lpstr>
      <vt:lpstr>AppleSDGothicNeoEB00</vt:lpstr>
      <vt:lpstr>Arial</vt:lpstr>
      <vt:lpstr>Sequel Sans Semi Bold Body</vt:lpstr>
      <vt:lpstr>맑은 고딕</vt:lpstr>
      <vt:lpstr>Sequel Sans Black Body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2.Sang_h</dc:creator>
  <cp:lastModifiedBy>이 상현</cp:lastModifiedBy>
  <cp:revision>53</cp:revision>
  <dcterms:created xsi:type="dcterms:W3CDTF">2023-01-09T19:00:27Z</dcterms:created>
  <dcterms:modified xsi:type="dcterms:W3CDTF">2023-01-13T06:06:07Z</dcterms:modified>
</cp:coreProperties>
</file>

<file path=docProps/thumbnail.jpeg>
</file>